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60" r:id="rId6"/>
    <p:sldId id="259" r:id="rId7"/>
    <p:sldId id="262" r:id="rId8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505"/>
    <a:srgbClr val="660066"/>
    <a:srgbClr val="03612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295220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81953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2461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4803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46077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50876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821251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90564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60353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401103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685669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D5D98F-54FD-402B-ACE9-3B95AC8F3183}" type="datetimeFigureOut">
              <a:rPr lang="bg-BG" smtClean="0"/>
              <a:t>12.3.2021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A87D48-DB11-4AB0-907E-D20FDF176F21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4967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15.png"/><Relationship Id="rId4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bg-BG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1712" y="-7814"/>
            <a:ext cx="9185712" cy="68658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 3"/>
          <p:cNvSpPr/>
          <p:nvPr/>
        </p:nvSpPr>
        <p:spPr>
          <a:xfrm>
            <a:off x="179512" y="2436346"/>
            <a:ext cx="8534571" cy="2899708"/>
          </a:xfrm>
          <a:prstGeom prst="ellipse">
            <a:avLst/>
          </a:prstGeom>
          <a:effectLst>
            <a:glow rad="139700">
              <a:srgbClr val="036122">
                <a:alpha val="40000"/>
              </a:srgbClr>
            </a:glow>
            <a:innerShdw blurRad="63500" dist="50800">
              <a:prstClr val="black">
                <a:alpha val="50000"/>
              </a:prstClr>
            </a:inn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/>
            <a:r>
              <a:rPr lang="bg-BG" sz="6000" dirty="0" smtClean="0">
                <a:latin typeface="Cambria" pitchFamily="18" charset="0"/>
              </a:rPr>
              <a:t>Числото </a:t>
            </a:r>
            <a:r>
              <a:rPr lang="el-GR" sz="9600" dirty="0" smtClean="0">
                <a:latin typeface="Cambria" pitchFamily="18" charset="0"/>
              </a:rPr>
              <a:t>π</a:t>
            </a:r>
            <a:endParaRPr lang="bg-BG" sz="9600" dirty="0" smtClean="0">
              <a:latin typeface="Cambria" pitchFamily="18" charset="0"/>
            </a:endParaRPr>
          </a:p>
          <a:p>
            <a:pPr algn="ctr"/>
            <a:r>
              <a:rPr lang="bg-BG" sz="3200" dirty="0" smtClean="0">
                <a:latin typeface="Cambria" pitchFamily="18" charset="0"/>
              </a:rPr>
              <a:t>Светослав Неделчев – 6 „а“ клас</a:t>
            </a:r>
            <a:endParaRPr lang="bg-BG" sz="3200" dirty="0"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1263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105498"/>
            <a:ext cx="4772057" cy="6762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77" y="4320502"/>
            <a:ext cx="4252712" cy="239215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dist="35921" dir="2700000" algn="ctr" rotWithShape="0">
              <a:schemeClr val="bg2"/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34709" y="42408"/>
            <a:ext cx="3744416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/>
              <a:t>π</a:t>
            </a:r>
            <a:r>
              <a:rPr lang="ru-RU" sz="2000" dirty="0" smtClean="0"/>
              <a:t> </a:t>
            </a:r>
            <a:r>
              <a:rPr lang="ru-RU" sz="2000" b="1" dirty="0" smtClean="0"/>
              <a:t>(</a:t>
            </a:r>
            <a:r>
              <a:rPr lang="ru-RU" sz="2000" b="1" dirty="0" err="1" smtClean="0"/>
              <a:t>произнася</a:t>
            </a:r>
            <a:r>
              <a:rPr lang="ru-RU" sz="2000" b="1" dirty="0" smtClean="0"/>
              <a:t> се пи) е </a:t>
            </a:r>
            <a:r>
              <a:rPr lang="ru-RU" sz="2000" b="1" dirty="0" err="1" smtClean="0"/>
              <a:t>математическа</a:t>
            </a:r>
            <a:r>
              <a:rPr lang="ru-RU" sz="2000" b="1" dirty="0" smtClean="0"/>
              <a:t> константа, </a:t>
            </a:r>
            <a:r>
              <a:rPr lang="ru-RU" sz="2000" b="1" dirty="0" err="1" smtClean="0"/>
              <a:t>която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представлява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отношението</a:t>
            </a:r>
            <a:r>
              <a:rPr lang="ru-RU" sz="2000" b="1" dirty="0" smtClean="0"/>
              <a:t> между </a:t>
            </a:r>
            <a:r>
              <a:rPr lang="ru-RU" sz="2000" b="1" dirty="0" err="1" smtClean="0"/>
              <a:t>дължината</a:t>
            </a:r>
            <a:r>
              <a:rPr lang="ru-RU" sz="2000" b="1" dirty="0" smtClean="0"/>
              <a:t> на дадена </a:t>
            </a:r>
            <a:r>
              <a:rPr lang="ru-RU" sz="2000" b="1" dirty="0" err="1" smtClean="0"/>
              <a:t>окръжност</a:t>
            </a:r>
            <a:r>
              <a:rPr lang="ru-RU" sz="2000" b="1" dirty="0" smtClean="0"/>
              <a:t> и </a:t>
            </a:r>
            <a:r>
              <a:rPr lang="ru-RU" sz="2000" b="1" dirty="0" err="1" smtClean="0"/>
              <a:t>нейния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диаметър</a:t>
            </a:r>
            <a:r>
              <a:rPr lang="ru-RU" sz="2000" b="1" dirty="0" smtClean="0"/>
              <a:t> и </a:t>
            </a:r>
            <a:r>
              <a:rPr lang="ru-RU" sz="2000" b="1" dirty="0" err="1" smtClean="0"/>
              <a:t>обикновено</a:t>
            </a:r>
            <a:r>
              <a:rPr lang="ru-RU" sz="2000" b="1" dirty="0" smtClean="0"/>
              <a:t> се </a:t>
            </a:r>
            <a:r>
              <a:rPr lang="ru-RU" sz="2000" b="1" dirty="0" err="1" smtClean="0"/>
              <a:t>използва</a:t>
            </a:r>
            <a:r>
              <a:rPr lang="ru-RU" sz="2000" b="1" dirty="0" smtClean="0"/>
              <a:t> в </a:t>
            </a:r>
            <a:r>
              <a:rPr lang="ru-RU" sz="2000" b="1" dirty="0" err="1" smtClean="0"/>
              <a:t>математиката</a:t>
            </a:r>
            <a:r>
              <a:rPr lang="ru-RU" sz="2000" b="1" dirty="0" smtClean="0"/>
              <a:t>, </a:t>
            </a:r>
            <a:r>
              <a:rPr lang="ru-RU" sz="2000" b="1" dirty="0" err="1" smtClean="0"/>
              <a:t>физиката</a:t>
            </a:r>
            <a:r>
              <a:rPr lang="ru-RU" sz="2000" b="1" dirty="0" smtClean="0"/>
              <a:t> и </a:t>
            </a:r>
            <a:r>
              <a:rPr lang="ru-RU" sz="2000" b="1" dirty="0" err="1" smtClean="0"/>
              <a:t>техниката</a:t>
            </a:r>
            <a:r>
              <a:rPr lang="ru-RU" sz="2000" b="1" dirty="0" smtClean="0"/>
              <a:t>. </a:t>
            </a:r>
            <a:r>
              <a:rPr lang="ru-RU" sz="2000" b="1" dirty="0" err="1" smtClean="0"/>
              <a:t>Името</a:t>
            </a:r>
            <a:r>
              <a:rPr lang="ru-RU" sz="2000" b="1" dirty="0" smtClean="0"/>
              <a:t> на </a:t>
            </a:r>
            <a:r>
              <a:rPr lang="ru-RU" sz="2000" b="1" dirty="0" err="1" smtClean="0"/>
              <a:t>гръцката</a:t>
            </a:r>
            <a:r>
              <a:rPr lang="ru-RU" sz="2000" b="1" dirty="0" smtClean="0"/>
              <a:t> буква π се </a:t>
            </a:r>
            <a:r>
              <a:rPr lang="ru-RU" sz="2000" b="1" dirty="0" err="1" smtClean="0"/>
              <a:t>произнася</a:t>
            </a:r>
            <a:r>
              <a:rPr lang="ru-RU" sz="2000" b="1" dirty="0" smtClean="0"/>
              <a:t> „пи“. </a:t>
            </a:r>
            <a:r>
              <a:rPr lang="ru-RU" sz="2400" b="1" dirty="0" smtClean="0"/>
              <a:t>π</a:t>
            </a:r>
            <a:r>
              <a:rPr lang="ru-RU" sz="2000" b="1" dirty="0" smtClean="0"/>
              <a:t> е </a:t>
            </a:r>
            <a:r>
              <a:rPr lang="ru-RU" sz="2000" b="1" dirty="0" err="1" smtClean="0"/>
              <a:t>познато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още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като</a:t>
            </a:r>
            <a:r>
              <a:rPr lang="ru-RU" sz="2000" b="1" dirty="0" smtClean="0"/>
              <a:t> </a:t>
            </a:r>
            <a:r>
              <a:rPr lang="ru-RU" sz="2000" b="1" dirty="0" err="1" smtClean="0"/>
              <a:t>Лудолфово</a:t>
            </a:r>
            <a:r>
              <a:rPr lang="ru-RU" sz="2000" b="1" dirty="0" smtClean="0"/>
              <a:t> число и </a:t>
            </a:r>
            <a:r>
              <a:rPr lang="ru-RU" sz="2000" b="1" dirty="0" err="1" smtClean="0"/>
              <a:t>като</a:t>
            </a:r>
            <a:r>
              <a:rPr lang="ru-RU" sz="2000" b="1" dirty="0" smtClean="0"/>
              <a:t> Архимедова константа</a:t>
            </a:r>
            <a:endParaRPr lang="bg-BG" sz="2000" b="1" dirty="0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348763"/>
            <a:ext cx="2171700" cy="2105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167034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80" y="0"/>
            <a:ext cx="914725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6155143" y="181957"/>
            <a:ext cx="3025387" cy="649408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numCol="1">
            <a:spAutoFit/>
          </a:bodyPr>
          <a:lstStyle/>
          <a:p>
            <a:r>
              <a:rPr lang="ru-RU" b="1" dirty="0" smtClean="0"/>
              <a:t>В </a:t>
            </a:r>
            <a:r>
              <a:rPr lang="ru-RU" b="1" dirty="0" err="1" smtClean="0"/>
              <a:t>евклидовата</a:t>
            </a:r>
            <a:r>
              <a:rPr lang="ru-RU" b="1" dirty="0" smtClean="0"/>
              <a:t> геометрия </a:t>
            </a:r>
            <a:r>
              <a:rPr lang="ru-RU" sz="2000" b="1" dirty="0" smtClean="0"/>
              <a:t>π</a:t>
            </a:r>
            <a:r>
              <a:rPr lang="ru-RU" b="1" dirty="0" smtClean="0"/>
              <a:t> </a:t>
            </a:r>
            <a:r>
              <a:rPr lang="ru-RU" b="1" dirty="0" err="1" smtClean="0"/>
              <a:t>може</a:t>
            </a:r>
            <a:r>
              <a:rPr lang="ru-RU" b="1" dirty="0" smtClean="0"/>
              <a:t> да </a:t>
            </a:r>
            <a:r>
              <a:rPr lang="ru-RU" b="1" dirty="0" err="1" smtClean="0"/>
              <a:t>бъде</a:t>
            </a:r>
            <a:r>
              <a:rPr lang="ru-RU" b="1" dirty="0" smtClean="0"/>
              <a:t> </a:t>
            </a:r>
            <a:r>
              <a:rPr lang="ru-RU" b="1" dirty="0" err="1" smtClean="0"/>
              <a:t>дефинирано</a:t>
            </a:r>
            <a:r>
              <a:rPr lang="ru-RU" b="1" dirty="0" smtClean="0"/>
              <a:t> </a:t>
            </a:r>
            <a:r>
              <a:rPr lang="ru-RU" b="1" dirty="0" err="1" smtClean="0"/>
              <a:t>както</a:t>
            </a:r>
            <a:r>
              <a:rPr lang="ru-RU" b="1" dirty="0" smtClean="0"/>
              <a:t> </a:t>
            </a:r>
            <a:r>
              <a:rPr lang="ru-RU" b="1" dirty="0" err="1" smtClean="0"/>
              <a:t>като</a:t>
            </a:r>
            <a:r>
              <a:rPr lang="ru-RU" b="1" dirty="0" smtClean="0"/>
              <a:t> отношение между </a:t>
            </a:r>
            <a:r>
              <a:rPr lang="ru-RU" b="1" dirty="0" err="1" smtClean="0"/>
              <a:t>дължината</a:t>
            </a:r>
            <a:r>
              <a:rPr lang="ru-RU" b="1" dirty="0" smtClean="0"/>
              <a:t> и </a:t>
            </a:r>
            <a:r>
              <a:rPr lang="ru-RU" b="1" dirty="0" err="1" smtClean="0"/>
              <a:t>диаметъра</a:t>
            </a:r>
            <a:r>
              <a:rPr lang="ru-RU" b="1" dirty="0" smtClean="0"/>
              <a:t> на </a:t>
            </a:r>
            <a:r>
              <a:rPr lang="ru-RU" b="1" dirty="0" err="1" smtClean="0"/>
              <a:t>една</a:t>
            </a:r>
            <a:r>
              <a:rPr lang="ru-RU" b="1" dirty="0" smtClean="0"/>
              <a:t> </a:t>
            </a:r>
            <a:r>
              <a:rPr lang="ru-RU" b="1" dirty="0" err="1" smtClean="0"/>
              <a:t>окръжност</a:t>
            </a:r>
            <a:r>
              <a:rPr lang="ru-RU" b="1" dirty="0" smtClean="0"/>
              <a:t>, </a:t>
            </a:r>
            <a:r>
              <a:rPr lang="ru-RU" b="1" dirty="0" err="1" smtClean="0"/>
              <a:t>така</a:t>
            </a:r>
            <a:r>
              <a:rPr lang="ru-RU" b="1" dirty="0" smtClean="0"/>
              <a:t> и </a:t>
            </a:r>
            <a:r>
              <a:rPr lang="ru-RU" b="1" dirty="0" err="1" smtClean="0"/>
              <a:t>като</a:t>
            </a:r>
            <a:r>
              <a:rPr lang="ru-RU" b="1" dirty="0" smtClean="0"/>
              <a:t> отношение на </a:t>
            </a:r>
            <a:r>
              <a:rPr lang="ru-RU" b="1" dirty="0" err="1" smtClean="0"/>
              <a:t>лицето</a:t>
            </a:r>
            <a:r>
              <a:rPr lang="ru-RU" b="1" dirty="0" smtClean="0"/>
              <a:t> на един </a:t>
            </a:r>
            <a:r>
              <a:rPr lang="ru-RU" b="1" dirty="0" err="1" smtClean="0"/>
              <a:t>кръг</a:t>
            </a:r>
            <a:r>
              <a:rPr lang="ru-RU" b="1" dirty="0" smtClean="0"/>
              <a:t> </a:t>
            </a:r>
            <a:r>
              <a:rPr lang="ru-RU" b="1" dirty="0" err="1" smtClean="0"/>
              <a:t>към</a:t>
            </a:r>
            <a:r>
              <a:rPr lang="ru-RU" b="1" dirty="0" smtClean="0"/>
              <a:t> </a:t>
            </a:r>
            <a:r>
              <a:rPr lang="ru-RU" b="1" dirty="0" err="1" smtClean="0"/>
              <a:t>лицето</a:t>
            </a:r>
            <a:r>
              <a:rPr lang="ru-RU" b="1" dirty="0" smtClean="0"/>
              <a:t> на квадрат </a:t>
            </a:r>
            <a:r>
              <a:rPr lang="ru-RU" b="1" dirty="0" err="1" smtClean="0"/>
              <a:t>със</a:t>
            </a:r>
            <a:r>
              <a:rPr lang="ru-RU" b="1" dirty="0" smtClean="0"/>
              <a:t> страна </a:t>
            </a:r>
            <a:r>
              <a:rPr lang="ru-RU" b="1" dirty="0" err="1" smtClean="0"/>
              <a:t>неговия</a:t>
            </a:r>
            <a:r>
              <a:rPr lang="ru-RU" b="1" dirty="0" smtClean="0"/>
              <a:t> радиус. </a:t>
            </a:r>
            <a:r>
              <a:rPr lang="ru-RU" b="1" dirty="0" err="1" smtClean="0"/>
              <a:t>Във</a:t>
            </a:r>
            <a:r>
              <a:rPr lang="ru-RU" b="1" dirty="0" smtClean="0"/>
              <a:t> </a:t>
            </a:r>
            <a:r>
              <a:rPr lang="ru-RU" b="1" dirty="0" err="1" smtClean="0"/>
              <a:t>висшата</a:t>
            </a:r>
            <a:r>
              <a:rPr lang="ru-RU" b="1" dirty="0" smtClean="0"/>
              <a:t> математика π се </a:t>
            </a:r>
            <a:r>
              <a:rPr lang="ru-RU" b="1" dirty="0" err="1" smtClean="0"/>
              <a:t>дефинира</a:t>
            </a:r>
            <a:r>
              <a:rPr lang="ru-RU" b="1" dirty="0" smtClean="0"/>
              <a:t> </a:t>
            </a:r>
            <a:r>
              <a:rPr lang="ru-RU" b="1" dirty="0" err="1" smtClean="0"/>
              <a:t>аналитично</a:t>
            </a:r>
            <a:r>
              <a:rPr lang="ru-RU" b="1" dirty="0" smtClean="0"/>
              <a:t> чрез </a:t>
            </a:r>
            <a:r>
              <a:rPr lang="ru-RU" b="1" dirty="0" err="1" smtClean="0"/>
              <a:t>използване</a:t>
            </a:r>
            <a:r>
              <a:rPr lang="ru-RU" b="1" dirty="0" smtClean="0"/>
              <a:t> на </a:t>
            </a:r>
            <a:r>
              <a:rPr lang="ru-RU" b="1" dirty="0" err="1" smtClean="0"/>
              <a:t>тригонометрични</a:t>
            </a:r>
            <a:r>
              <a:rPr lang="ru-RU" b="1" dirty="0" smtClean="0"/>
              <a:t> функции, например </a:t>
            </a:r>
            <a:r>
              <a:rPr lang="ru-RU" b="1" dirty="0" err="1" smtClean="0"/>
              <a:t>като</a:t>
            </a:r>
            <a:r>
              <a:rPr lang="ru-RU" b="1" dirty="0" smtClean="0"/>
              <a:t> </a:t>
            </a:r>
            <a:r>
              <a:rPr lang="ru-RU" b="1" dirty="0" err="1" smtClean="0"/>
              <a:t>най-малкото</a:t>
            </a:r>
            <a:r>
              <a:rPr lang="ru-RU" b="1" dirty="0" smtClean="0"/>
              <a:t> </a:t>
            </a:r>
            <a:r>
              <a:rPr lang="ru-RU" b="1" dirty="0" err="1" smtClean="0"/>
              <a:t>положително</a:t>
            </a:r>
            <a:r>
              <a:rPr lang="ru-RU" b="1" dirty="0" smtClean="0"/>
              <a:t> x, за </a:t>
            </a:r>
            <a:r>
              <a:rPr lang="ru-RU" b="1" dirty="0" err="1" smtClean="0"/>
              <a:t>което</a:t>
            </a:r>
            <a:r>
              <a:rPr lang="ru-RU" b="1" dirty="0" smtClean="0"/>
              <a:t> </a:t>
            </a:r>
            <a:r>
              <a:rPr lang="ru-RU" b="1" dirty="0" err="1" smtClean="0"/>
              <a:t>sinx</a:t>
            </a:r>
            <a:r>
              <a:rPr lang="ru-RU" b="1" dirty="0" smtClean="0"/>
              <a:t> = 0, или </a:t>
            </a:r>
            <a:r>
              <a:rPr lang="ru-RU" b="1" dirty="0" err="1" smtClean="0"/>
              <a:t>като</a:t>
            </a:r>
            <a:r>
              <a:rPr lang="ru-RU" b="1" dirty="0" smtClean="0"/>
              <a:t> </a:t>
            </a:r>
            <a:r>
              <a:rPr lang="ru-RU" b="1" dirty="0" err="1" smtClean="0"/>
              <a:t>удвоеното</a:t>
            </a:r>
            <a:r>
              <a:rPr lang="ru-RU" b="1" dirty="0" smtClean="0"/>
              <a:t> </a:t>
            </a:r>
            <a:r>
              <a:rPr lang="ru-RU" b="1" dirty="0" err="1" smtClean="0"/>
              <a:t>най-малко</a:t>
            </a:r>
            <a:r>
              <a:rPr lang="ru-RU" b="1" dirty="0" smtClean="0"/>
              <a:t> </a:t>
            </a:r>
            <a:r>
              <a:rPr lang="ru-RU" b="1" dirty="0" err="1" smtClean="0"/>
              <a:t>положително</a:t>
            </a:r>
            <a:r>
              <a:rPr lang="ru-RU" b="1" dirty="0" smtClean="0"/>
              <a:t> x, за </a:t>
            </a:r>
            <a:r>
              <a:rPr lang="ru-RU" b="1" dirty="0" err="1" smtClean="0"/>
              <a:t>което</a:t>
            </a:r>
            <a:r>
              <a:rPr lang="ru-RU" b="1" dirty="0" smtClean="0"/>
              <a:t> </a:t>
            </a:r>
            <a:r>
              <a:rPr lang="ru-RU" b="1" dirty="0" err="1" smtClean="0"/>
              <a:t>cosx</a:t>
            </a:r>
            <a:r>
              <a:rPr lang="ru-RU" b="1" dirty="0" smtClean="0"/>
              <a:t> = 0 (</a:t>
            </a:r>
            <a:r>
              <a:rPr lang="ru-RU" b="1" dirty="0" err="1" smtClean="0"/>
              <a:t>удвоеното</a:t>
            </a:r>
            <a:r>
              <a:rPr lang="ru-RU" b="1" dirty="0" smtClean="0"/>
              <a:t> </a:t>
            </a:r>
            <a:r>
              <a:rPr lang="ru-RU" b="1" dirty="0" err="1" smtClean="0"/>
              <a:t>най-малко</a:t>
            </a:r>
            <a:r>
              <a:rPr lang="ru-RU" b="1" dirty="0" smtClean="0"/>
              <a:t> </a:t>
            </a:r>
            <a:r>
              <a:rPr lang="ru-RU" b="1" dirty="0" err="1" smtClean="0"/>
              <a:t>положително</a:t>
            </a:r>
            <a:r>
              <a:rPr lang="ru-RU" b="1" dirty="0" smtClean="0"/>
              <a:t> x, за </a:t>
            </a:r>
            <a:r>
              <a:rPr lang="ru-RU" b="1" dirty="0" err="1" smtClean="0"/>
              <a:t>което</a:t>
            </a:r>
            <a:r>
              <a:rPr lang="ru-RU" b="1" dirty="0" smtClean="0"/>
              <a:t> </a:t>
            </a:r>
            <a:r>
              <a:rPr lang="ru-RU" b="1" dirty="0" err="1" smtClean="0"/>
              <a:t>sinx</a:t>
            </a:r>
            <a:r>
              <a:rPr lang="ru-RU" b="1" dirty="0" smtClean="0"/>
              <a:t> = 1). </a:t>
            </a:r>
            <a:r>
              <a:rPr lang="ru-RU" b="1" dirty="0" err="1" smtClean="0"/>
              <a:t>Всички</a:t>
            </a:r>
            <a:r>
              <a:rPr lang="ru-RU" b="1" dirty="0" smtClean="0"/>
              <a:t> </a:t>
            </a:r>
            <a:r>
              <a:rPr lang="ru-RU" b="1" dirty="0" err="1" smtClean="0"/>
              <a:t>тези</a:t>
            </a:r>
            <a:r>
              <a:rPr lang="ru-RU" b="1" dirty="0" smtClean="0"/>
              <a:t> дефиниции </a:t>
            </a:r>
            <a:r>
              <a:rPr lang="ru-RU" b="1" dirty="0" err="1" smtClean="0"/>
              <a:t>са</a:t>
            </a:r>
            <a:r>
              <a:rPr lang="ru-RU" b="1" dirty="0" smtClean="0"/>
              <a:t>    </a:t>
            </a:r>
            <a:r>
              <a:rPr lang="ru-RU" b="1" dirty="0" err="1" smtClean="0"/>
              <a:t>еквивалентни</a:t>
            </a:r>
            <a:r>
              <a:rPr lang="ru-RU" b="1" dirty="0" smtClean="0"/>
              <a:t>.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14336736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36122">
            <a:alpha val="8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244589" y="980728"/>
            <a:ext cx="4572000" cy="20313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 err="1" smtClean="0"/>
              <a:t>Числото</a:t>
            </a:r>
            <a:r>
              <a:rPr lang="ru-RU" b="1" dirty="0" smtClean="0"/>
              <a:t> пи </a:t>
            </a:r>
            <a:r>
              <a:rPr lang="ru-RU" b="1" dirty="0" err="1" smtClean="0"/>
              <a:t>има</a:t>
            </a:r>
            <a:r>
              <a:rPr lang="ru-RU" b="1" dirty="0" smtClean="0"/>
              <a:t> </a:t>
            </a:r>
            <a:r>
              <a:rPr lang="ru-RU" b="1" dirty="0" err="1" smtClean="0"/>
              <a:t>близо</a:t>
            </a:r>
            <a:r>
              <a:rPr lang="ru-RU" b="1" dirty="0" smtClean="0"/>
              <a:t> 4-хилядолетна история, </a:t>
            </a:r>
            <a:r>
              <a:rPr lang="ru-RU" b="1" dirty="0" err="1" smtClean="0"/>
              <a:t>като</a:t>
            </a:r>
            <a:r>
              <a:rPr lang="ru-RU" b="1" dirty="0" smtClean="0"/>
              <a:t> за </a:t>
            </a:r>
            <a:r>
              <a:rPr lang="ru-RU" b="1" dirty="0" err="1" smtClean="0"/>
              <a:t>негови</a:t>
            </a:r>
            <a:r>
              <a:rPr lang="ru-RU" b="1" dirty="0" smtClean="0"/>
              <a:t> </a:t>
            </a:r>
            <a:r>
              <a:rPr lang="ru-RU" b="1" dirty="0" err="1" smtClean="0"/>
              <a:t>откриватели</a:t>
            </a:r>
            <a:r>
              <a:rPr lang="ru-RU" b="1" dirty="0" smtClean="0"/>
              <a:t> </a:t>
            </a:r>
            <a:r>
              <a:rPr lang="ru-RU" b="1" dirty="0" err="1" smtClean="0"/>
              <a:t>могат</a:t>
            </a:r>
            <a:r>
              <a:rPr lang="ru-RU" b="1" dirty="0" smtClean="0"/>
              <a:t> да се </a:t>
            </a:r>
            <a:r>
              <a:rPr lang="ru-RU" b="1" dirty="0" err="1" smtClean="0"/>
              <a:t>считат</a:t>
            </a:r>
            <a:r>
              <a:rPr lang="ru-RU" b="1" dirty="0" smtClean="0"/>
              <a:t> </a:t>
            </a:r>
            <a:r>
              <a:rPr lang="ru-RU" b="1" dirty="0" err="1" smtClean="0"/>
              <a:t>още</a:t>
            </a:r>
            <a:r>
              <a:rPr lang="ru-RU" b="1" dirty="0" smtClean="0"/>
              <a:t> </a:t>
            </a:r>
            <a:r>
              <a:rPr lang="ru-RU" b="1" dirty="0" err="1" smtClean="0"/>
              <a:t>жителите</a:t>
            </a:r>
            <a:r>
              <a:rPr lang="ru-RU" b="1" dirty="0" smtClean="0"/>
              <a:t> на Месопотамия, </a:t>
            </a:r>
            <a:r>
              <a:rPr lang="ru-RU" b="1" dirty="0" err="1" smtClean="0"/>
              <a:t>които</a:t>
            </a:r>
            <a:r>
              <a:rPr lang="ru-RU" b="1" dirty="0" smtClean="0"/>
              <a:t> </a:t>
            </a:r>
            <a:r>
              <a:rPr lang="ru-RU" b="1" dirty="0" err="1" smtClean="0"/>
              <a:t>забелязват</a:t>
            </a:r>
            <a:r>
              <a:rPr lang="ru-RU" b="1" dirty="0" smtClean="0"/>
              <a:t>, </a:t>
            </a:r>
            <a:r>
              <a:rPr lang="ru-RU" b="1" dirty="0" err="1" smtClean="0"/>
              <a:t>плетейки</a:t>
            </a:r>
            <a:r>
              <a:rPr lang="ru-RU" b="1" dirty="0" smtClean="0"/>
              <a:t> </a:t>
            </a:r>
            <a:r>
              <a:rPr lang="ru-RU" b="1" dirty="0" err="1" smtClean="0"/>
              <a:t>кошници</a:t>
            </a:r>
            <a:r>
              <a:rPr lang="ru-RU" b="1" dirty="0" smtClean="0"/>
              <a:t>, че за да </a:t>
            </a:r>
            <a:r>
              <a:rPr lang="ru-RU" b="1" dirty="0" err="1" smtClean="0"/>
              <a:t>ги</a:t>
            </a:r>
            <a:r>
              <a:rPr lang="ru-RU" b="1" dirty="0" smtClean="0"/>
              <a:t> направят с </a:t>
            </a:r>
            <a:r>
              <a:rPr lang="ru-RU" b="1" dirty="0" err="1" smtClean="0"/>
              <a:t>точния</a:t>
            </a:r>
            <a:r>
              <a:rPr lang="ru-RU" b="1" dirty="0" smtClean="0"/>
              <a:t> </a:t>
            </a:r>
            <a:r>
              <a:rPr lang="ru-RU" b="1" dirty="0" err="1" smtClean="0"/>
              <a:t>диаметър</a:t>
            </a:r>
            <a:r>
              <a:rPr lang="ru-RU" b="1" dirty="0" smtClean="0"/>
              <a:t>, е нужно </a:t>
            </a:r>
            <a:r>
              <a:rPr lang="ru-RU" b="1" dirty="0" err="1" smtClean="0"/>
              <a:t>материалът</a:t>
            </a:r>
            <a:r>
              <a:rPr lang="ru-RU" b="1" dirty="0" smtClean="0"/>
              <a:t> им да е с три </a:t>
            </a:r>
            <a:r>
              <a:rPr lang="ru-RU" b="1" dirty="0" err="1" smtClean="0"/>
              <a:t>пъти</a:t>
            </a:r>
            <a:r>
              <a:rPr lang="ru-RU" b="1" dirty="0" smtClean="0"/>
              <a:t> </a:t>
            </a:r>
            <a:r>
              <a:rPr lang="ru-RU" b="1" dirty="0" err="1" smtClean="0"/>
              <a:t>по-голяма</a:t>
            </a:r>
            <a:r>
              <a:rPr lang="ru-RU" b="1" dirty="0" smtClean="0"/>
              <a:t> </a:t>
            </a:r>
            <a:r>
              <a:rPr lang="ru-RU" b="1" dirty="0" err="1" smtClean="0"/>
              <a:t>дължина</a:t>
            </a:r>
            <a:r>
              <a:rPr lang="ru-RU" b="1" dirty="0" smtClean="0"/>
              <a:t>.</a:t>
            </a:r>
            <a:endParaRPr lang="bg-BG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162095" y="3548209"/>
            <a:ext cx="4572000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b="1" dirty="0" err="1" smtClean="0"/>
              <a:t>Математиците</a:t>
            </a:r>
            <a:r>
              <a:rPr lang="ru-RU" b="1" dirty="0" smtClean="0"/>
              <a:t> </a:t>
            </a:r>
            <a:r>
              <a:rPr lang="ru-RU" b="1" dirty="0" err="1" smtClean="0"/>
              <a:t>обаче</a:t>
            </a:r>
            <a:r>
              <a:rPr lang="ru-RU" b="1" dirty="0" smtClean="0"/>
              <a:t> </a:t>
            </a:r>
            <a:r>
              <a:rPr lang="ru-RU" b="1" dirty="0" err="1" smtClean="0"/>
              <a:t>считат</a:t>
            </a:r>
            <a:r>
              <a:rPr lang="ru-RU" b="1" dirty="0" smtClean="0"/>
              <a:t> за </a:t>
            </a:r>
            <a:r>
              <a:rPr lang="ru-RU" b="1" dirty="0" err="1" smtClean="0"/>
              <a:t>негови</a:t>
            </a:r>
            <a:r>
              <a:rPr lang="ru-RU" b="1" dirty="0" smtClean="0"/>
              <a:t> </a:t>
            </a:r>
            <a:r>
              <a:rPr lang="ru-RU" b="1" dirty="0" err="1" smtClean="0"/>
              <a:t>истински</a:t>
            </a:r>
            <a:r>
              <a:rPr lang="ru-RU" b="1" dirty="0" smtClean="0"/>
              <a:t> </a:t>
            </a:r>
            <a:r>
              <a:rPr lang="ru-RU" b="1" dirty="0" err="1" smtClean="0"/>
              <a:t>откриватели</a:t>
            </a:r>
            <a:r>
              <a:rPr lang="ru-RU" b="1" dirty="0" smtClean="0"/>
              <a:t> </a:t>
            </a:r>
            <a:r>
              <a:rPr lang="ru-RU" b="1" dirty="0" err="1" smtClean="0"/>
              <a:t>вавилонските</a:t>
            </a:r>
            <a:r>
              <a:rPr lang="ru-RU" b="1" dirty="0" smtClean="0"/>
              <a:t> </a:t>
            </a:r>
            <a:r>
              <a:rPr lang="ru-RU" b="1" dirty="0" err="1" smtClean="0"/>
              <a:t>магове</a:t>
            </a:r>
            <a:r>
              <a:rPr lang="ru-RU" b="1" dirty="0" smtClean="0"/>
              <a:t>, </a:t>
            </a:r>
            <a:r>
              <a:rPr lang="ru-RU" b="1" dirty="0" err="1" smtClean="0"/>
              <a:t>използвали</a:t>
            </a:r>
            <a:r>
              <a:rPr lang="ru-RU" b="1" dirty="0" smtClean="0"/>
              <a:t> </a:t>
            </a:r>
            <a:r>
              <a:rPr lang="ru-RU" b="1" dirty="0" err="1" smtClean="0"/>
              <a:t>го</a:t>
            </a:r>
            <a:r>
              <a:rPr lang="ru-RU" b="1" dirty="0" smtClean="0"/>
              <a:t> при </a:t>
            </a:r>
            <a:r>
              <a:rPr lang="ru-RU" b="1" dirty="0" err="1" smtClean="0"/>
              <a:t>строежа</a:t>
            </a:r>
            <a:r>
              <a:rPr lang="ru-RU" b="1" dirty="0" smtClean="0"/>
              <a:t> на </a:t>
            </a:r>
            <a:r>
              <a:rPr lang="ru-RU" b="1" dirty="0" err="1" smtClean="0"/>
              <a:t>легендарната</a:t>
            </a:r>
            <a:r>
              <a:rPr lang="ru-RU" b="1" dirty="0" smtClean="0"/>
              <a:t> </a:t>
            </a:r>
            <a:r>
              <a:rPr lang="ru-RU" b="1" dirty="0" err="1" smtClean="0"/>
              <a:t>Вавилонска</a:t>
            </a:r>
            <a:r>
              <a:rPr lang="ru-RU" b="1" dirty="0" smtClean="0"/>
              <a:t> </a:t>
            </a:r>
            <a:r>
              <a:rPr lang="ru-RU" b="1" dirty="0" err="1" smtClean="0"/>
              <a:t>кула</a:t>
            </a:r>
            <a:r>
              <a:rPr lang="ru-RU" b="1" dirty="0" smtClean="0"/>
              <a:t> – начинание, </a:t>
            </a:r>
            <a:r>
              <a:rPr lang="ru-RU" b="1" dirty="0" err="1" smtClean="0"/>
              <a:t>претърпяло</a:t>
            </a:r>
            <a:r>
              <a:rPr lang="ru-RU" b="1" dirty="0" smtClean="0"/>
              <a:t> </a:t>
            </a:r>
            <a:r>
              <a:rPr lang="ru-RU" b="1" dirty="0" err="1" smtClean="0"/>
              <a:t>пълен</a:t>
            </a:r>
            <a:r>
              <a:rPr lang="ru-RU" b="1" dirty="0" smtClean="0"/>
              <a:t> крах </a:t>
            </a:r>
            <a:r>
              <a:rPr lang="ru-RU" b="1" dirty="0" err="1" smtClean="0"/>
              <a:t>заради</a:t>
            </a:r>
            <a:r>
              <a:rPr lang="ru-RU" b="1" dirty="0" smtClean="0"/>
              <a:t> </a:t>
            </a:r>
            <a:r>
              <a:rPr lang="ru-RU" b="1" dirty="0" err="1" smtClean="0"/>
              <a:t>липсата</a:t>
            </a:r>
            <a:r>
              <a:rPr lang="ru-RU" b="1" dirty="0" smtClean="0"/>
              <a:t> на </a:t>
            </a:r>
            <a:r>
              <a:rPr lang="ru-RU" b="1" dirty="0" err="1" smtClean="0"/>
              <a:t>достатъчно</a:t>
            </a:r>
            <a:r>
              <a:rPr lang="ru-RU" b="1" dirty="0" smtClean="0"/>
              <a:t> </a:t>
            </a:r>
            <a:r>
              <a:rPr lang="ru-RU" b="1" dirty="0" err="1" smtClean="0"/>
              <a:t>точни</a:t>
            </a:r>
            <a:r>
              <a:rPr lang="ru-RU" b="1" dirty="0" smtClean="0"/>
              <a:t> </a:t>
            </a:r>
            <a:r>
              <a:rPr lang="ru-RU" b="1" dirty="0" err="1" smtClean="0"/>
              <a:t>изчисления</a:t>
            </a:r>
            <a:r>
              <a:rPr lang="ru-RU" b="1" dirty="0" smtClean="0"/>
              <a:t>.</a:t>
            </a:r>
            <a:endParaRPr lang="bg-BG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6354" y="3491450"/>
            <a:ext cx="3312368" cy="23336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3"/>
          <a:stretch/>
        </p:blipFill>
        <p:spPr bwMode="auto">
          <a:xfrm>
            <a:off x="5466354" y="980728"/>
            <a:ext cx="3312368" cy="21613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glow rad="635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5400" b="28000" l="46375" r="76375">
                        <a14:foregroundMark x1="49000" y1="19400" x2="48750" y2="24800"/>
                        <a14:foregroundMark x1="49000" y1="18600" x2="49125" y2="20600"/>
                        <a14:foregroundMark x1="50000" y1="18600" x2="50000" y2="18600"/>
                        <a14:foregroundMark x1="56000" y1="21800" x2="56000" y2="21800"/>
                        <a14:foregroundMark x1="56625" y1="23200" x2="56625" y2="23200"/>
                        <a14:foregroundMark x1="61875" y1="19000" x2="61875" y2="19000"/>
                        <a14:foregroundMark x1="63250" y1="24600" x2="63250" y2="24600"/>
                        <a14:foregroundMark x1="66500" y1="21400" x2="66500" y2="21400"/>
                        <a14:foregroundMark x1="68125" y1="21400" x2="68125" y2="21400"/>
                        <a14:foregroundMark x1="72375" y1="23400" x2="72375" y2="23400"/>
                        <a14:foregroundMark x1="73875" y1="23800" x2="73875" y2="23800"/>
                        <a14:foregroundMark x1="75750" y1="23800" x2="75750" y2="238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985" t="14394" r="22955" b="70802"/>
          <a:stretch/>
        </p:blipFill>
        <p:spPr bwMode="auto">
          <a:xfrm>
            <a:off x="610186" y="5517232"/>
            <a:ext cx="3675818" cy="1060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92625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авоъгълник 1"/>
          <p:cNvSpPr/>
          <p:nvPr/>
        </p:nvSpPr>
        <p:spPr>
          <a:xfrm>
            <a:off x="64719" y="7937"/>
            <a:ext cx="4572000" cy="42473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 err="1" smtClean="0"/>
              <a:t>През</a:t>
            </a:r>
            <a:r>
              <a:rPr lang="ru-RU" b="1" dirty="0" smtClean="0"/>
              <a:t> III в. </a:t>
            </a:r>
            <a:r>
              <a:rPr lang="ru-RU" b="1" dirty="0" err="1" smtClean="0"/>
              <a:t>пр.н.е</a:t>
            </a:r>
            <a:r>
              <a:rPr lang="ru-RU" b="1" dirty="0" smtClean="0"/>
              <a:t>. </a:t>
            </a:r>
            <a:r>
              <a:rPr lang="ru-RU" b="1" dirty="0" err="1" smtClean="0"/>
              <a:t>древногръцкият</a:t>
            </a:r>
            <a:r>
              <a:rPr lang="ru-RU" b="1" dirty="0" smtClean="0"/>
              <a:t> математик, астроном, физик и инженер Архимед </a:t>
            </a:r>
            <a:r>
              <a:rPr lang="ru-RU" b="1" dirty="0" err="1" smtClean="0"/>
              <a:t>успява</a:t>
            </a:r>
            <a:r>
              <a:rPr lang="ru-RU" b="1" dirty="0" smtClean="0"/>
              <a:t> да </a:t>
            </a:r>
            <a:r>
              <a:rPr lang="ru-RU" b="1" dirty="0" err="1" smtClean="0"/>
              <a:t>изчисли</a:t>
            </a:r>
            <a:r>
              <a:rPr lang="ru-RU" b="1" dirty="0" smtClean="0"/>
              <a:t> </a:t>
            </a:r>
            <a:r>
              <a:rPr lang="ru-RU" b="1" dirty="0" err="1" smtClean="0"/>
              <a:t>числовата</a:t>
            </a:r>
            <a:r>
              <a:rPr lang="ru-RU" b="1" dirty="0" smtClean="0"/>
              <a:t> </a:t>
            </a:r>
            <a:r>
              <a:rPr lang="ru-RU" b="1" dirty="0" err="1" smtClean="0"/>
              <a:t>му</a:t>
            </a:r>
            <a:r>
              <a:rPr lang="ru-RU" b="1" dirty="0" smtClean="0"/>
              <a:t> </a:t>
            </a:r>
            <a:r>
              <a:rPr lang="ru-RU" b="1" dirty="0" err="1" smtClean="0"/>
              <a:t>стойност</a:t>
            </a:r>
            <a:r>
              <a:rPr lang="ru-RU" b="1" dirty="0" smtClean="0"/>
              <a:t> до </a:t>
            </a:r>
            <a:r>
              <a:rPr lang="ru-RU" b="1" dirty="0" err="1" smtClean="0"/>
              <a:t>третия</a:t>
            </a:r>
            <a:r>
              <a:rPr lang="ru-RU" b="1" dirty="0" smtClean="0"/>
              <a:t> знак след </a:t>
            </a:r>
            <a:r>
              <a:rPr lang="ru-RU" b="1" dirty="0" err="1" smtClean="0"/>
              <a:t>десетичната</a:t>
            </a:r>
            <a:r>
              <a:rPr lang="ru-RU" b="1" dirty="0" smtClean="0"/>
              <a:t> запетая.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err="1" smtClean="0"/>
              <a:t>През</a:t>
            </a:r>
            <a:r>
              <a:rPr lang="ru-RU" b="1" dirty="0" smtClean="0"/>
              <a:t> XV в. </a:t>
            </a:r>
            <a:r>
              <a:rPr lang="ru-RU" b="1" dirty="0" err="1" smtClean="0"/>
              <a:t>иранският</a:t>
            </a:r>
            <a:r>
              <a:rPr lang="ru-RU" b="1" dirty="0" smtClean="0"/>
              <a:t> математик Ал Каши </a:t>
            </a:r>
            <a:r>
              <a:rPr lang="ru-RU" b="1" dirty="0" err="1" smtClean="0"/>
              <a:t>изчислява</a:t>
            </a:r>
            <a:r>
              <a:rPr lang="ru-RU" b="1" dirty="0" smtClean="0"/>
              <a:t> </a:t>
            </a:r>
            <a:r>
              <a:rPr lang="ru-RU" b="1" dirty="0" err="1" smtClean="0"/>
              <a:t>общо</a:t>
            </a:r>
            <a:r>
              <a:rPr lang="ru-RU" b="1" dirty="0" smtClean="0"/>
              <a:t> 16 </a:t>
            </a:r>
            <a:r>
              <a:rPr lang="ru-RU" b="1" dirty="0" err="1" smtClean="0"/>
              <a:t>цифри</a:t>
            </a:r>
            <a:r>
              <a:rPr lang="ru-RU" b="1" dirty="0" smtClean="0"/>
              <a:t> след </a:t>
            </a:r>
            <a:r>
              <a:rPr lang="ru-RU" b="1" dirty="0" err="1" smtClean="0"/>
              <a:t>десетичната</a:t>
            </a:r>
            <a:r>
              <a:rPr lang="ru-RU" b="1" dirty="0" smtClean="0"/>
              <a:t> запетая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ru-RU" b="1" dirty="0" err="1" smtClean="0"/>
              <a:t>През</a:t>
            </a:r>
            <a:r>
              <a:rPr lang="ru-RU" b="1" dirty="0" smtClean="0"/>
              <a:t> XVI в. </a:t>
            </a:r>
            <a:r>
              <a:rPr lang="ru-RU" b="1" dirty="0" err="1" smtClean="0"/>
              <a:t>белгиецът</a:t>
            </a:r>
            <a:r>
              <a:rPr lang="ru-RU" b="1" dirty="0" smtClean="0"/>
              <a:t> Андриан </a:t>
            </a:r>
            <a:r>
              <a:rPr lang="ru-RU" b="1" dirty="0" err="1" smtClean="0"/>
              <a:t>ван</a:t>
            </a:r>
            <a:r>
              <a:rPr lang="ru-RU" b="1" dirty="0" smtClean="0"/>
              <a:t> </a:t>
            </a:r>
            <a:r>
              <a:rPr lang="ru-RU" b="1" dirty="0" err="1" smtClean="0"/>
              <a:t>Ромен</a:t>
            </a:r>
            <a:r>
              <a:rPr lang="ru-RU" b="1" dirty="0" smtClean="0"/>
              <a:t> – 17, а </a:t>
            </a:r>
            <a:r>
              <a:rPr lang="ru-RU" b="1" dirty="0" err="1" smtClean="0"/>
              <a:t>немският</a:t>
            </a:r>
            <a:r>
              <a:rPr lang="ru-RU" b="1" dirty="0" smtClean="0"/>
              <a:t> математик </a:t>
            </a:r>
            <a:r>
              <a:rPr lang="ru-RU" b="1" dirty="0" err="1" smtClean="0"/>
              <a:t>Лудолф</a:t>
            </a:r>
            <a:r>
              <a:rPr lang="ru-RU" b="1" dirty="0" smtClean="0"/>
              <a:t> фон </a:t>
            </a:r>
            <a:r>
              <a:rPr lang="ru-RU" b="1" dirty="0" err="1" smtClean="0"/>
              <a:t>Цойлен</a:t>
            </a:r>
            <a:r>
              <a:rPr lang="ru-RU" b="1" dirty="0" smtClean="0"/>
              <a:t> – 35, </a:t>
            </a:r>
            <a:r>
              <a:rPr lang="ru-RU" b="1" dirty="0" err="1" smtClean="0"/>
              <a:t>като</a:t>
            </a:r>
            <a:r>
              <a:rPr lang="ru-RU" b="1" dirty="0" smtClean="0"/>
              <a:t> </a:t>
            </a:r>
            <a:r>
              <a:rPr lang="ru-RU" b="1" dirty="0" err="1" smtClean="0"/>
              <a:t>впоследствие</a:t>
            </a:r>
            <a:r>
              <a:rPr lang="ru-RU" b="1" dirty="0" smtClean="0"/>
              <a:t> </a:t>
            </a:r>
            <a:r>
              <a:rPr lang="ru-RU" b="1" dirty="0" err="1" smtClean="0"/>
              <a:t>числото</a:t>
            </a:r>
            <a:r>
              <a:rPr lang="ru-RU" b="1" dirty="0" smtClean="0"/>
              <a:t> пи е наречено в </a:t>
            </a:r>
            <a:r>
              <a:rPr lang="ru-RU" b="1" dirty="0" err="1" smtClean="0"/>
              <a:t>негова</a:t>
            </a:r>
            <a:r>
              <a:rPr lang="ru-RU" b="1" dirty="0" smtClean="0"/>
              <a:t> </a:t>
            </a:r>
            <a:r>
              <a:rPr lang="ru-RU" b="1" dirty="0" err="1" smtClean="0"/>
              <a:t>чест</a:t>
            </a:r>
            <a:r>
              <a:rPr lang="ru-RU" b="1" dirty="0" smtClean="0"/>
              <a:t> </a:t>
            </a:r>
            <a:r>
              <a:rPr lang="ru-RU" b="1" dirty="0" err="1" smtClean="0"/>
              <a:t>Лудолфово</a:t>
            </a:r>
            <a:r>
              <a:rPr lang="ru-RU" b="1" dirty="0" smtClean="0"/>
              <a:t> число и е </a:t>
            </a:r>
            <a:r>
              <a:rPr lang="ru-RU" b="1" dirty="0" err="1" smtClean="0"/>
              <a:t>изписано</a:t>
            </a:r>
            <a:r>
              <a:rPr lang="ru-RU" b="1" dirty="0" smtClean="0"/>
              <a:t> на </a:t>
            </a:r>
            <a:r>
              <a:rPr lang="ru-RU" b="1" dirty="0" err="1" smtClean="0"/>
              <a:t>надгробната</a:t>
            </a:r>
            <a:r>
              <a:rPr lang="ru-RU" b="1" dirty="0" smtClean="0"/>
              <a:t> </a:t>
            </a:r>
            <a:r>
              <a:rPr lang="ru-RU" b="1" dirty="0" err="1" smtClean="0"/>
              <a:t>му</a:t>
            </a:r>
            <a:r>
              <a:rPr lang="ru-RU" b="1" dirty="0" smtClean="0"/>
              <a:t> </a:t>
            </a:r>
            <a:r>
              <a:rPr lang="ru-RU" b="1" dirty="0" err="1" smtClean="0"/>
              <a:t>плоча</a:t>
            </a:r>
            <a:r>
              <a:rPr lang="ru-RU" b="1" dirty="0" smtClean="0"/>
              <a:t> в </a:t>
            </a:r>
            <a:r>
              <a:rPr lang="ru-RU" b="1" dirty="0" err="1" smtClean="0"/>
              <a:t>Лайден</a:t>
            </a:r>
            <a:r>
              <a:rPr lang="ru-RU" b="1" dirty="0" smtClean="0"/>
              <a:t>.</a:t>
            </a:r>
            <a:endParaRPr lang="bg-BG" b="1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5712" y="371953"/>
            <a:ext cx="2046364" cy="273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5173488" y="3114969"/>
            <a:ext cx="10908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u="sng" dirty="0" smtClean="0"/>
              <a:t>Архимед</a:t>
            </a:r>
            <a:endParaRPr lang="bg-BG" b="1" u="sng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440"/>
          <a:stretch/>
        </p:blipFill>
        <p:spPr bwMode="auto">
          <a:xfrm>
            <a:off x="6948264" y="338512"/>
            <a:ext cx="2053862" cy="27318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Правоъгълник 4"/>
          <p:cNvSpPr/>
          <p:nvPr/>
        </p:nvSpPr>
        <p:spPr>
          <a:xfrm>
            <a:off x="7451942" y="3109162"/>
            <a:ext cx="10465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u="sng" dirty="0" smtClean="0"/>
              <a:t>Ал Каши</a:t>
            </a:r>
            <a:endParaRPr lang="bg-BG" b="1" u="sng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599448"/>
            <a:ext cx="1861740" cy="2249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AutoShape 7" descr="Poster of Adriaan van Roome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/>
          </a:p>
        </p:txBody>
      </p:sp>
      <p:sp>
        <p:nvSpPr>
          <p:cNvPr id="7" name="Правоъгълник 6"/>
          <p:cNvSpPr/>
          <p:nvPr/>
        </p:nvSpPr>
        <p:spPr>
          <a:xfrm>
            <a:off x="4624107" y="6021288"/>
            <a:ext cx="2189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u="sng" dirty="0" smtClean="0"/>
              <a:t>Андриан ван </a:t>
            </a:r>
            <a:r>
              <a:rPr lang="bg-BG" b="1" u="sng" dirty="0" err="1" smtClean="0"/>
              <a:t>Ромен</a:t>
            </a:r>
            <a:endParaRPr lang="bg-BG" b="1" u="sng" dirty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324" y="3599448"/>
            <a:ext cx="1861740" cy="22490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авоъгълник 7"/>
          <p:cNvSpPr/>
          <p:nvPr/>
        </p:nvSpPr>
        <p:spPr>
          <a:xfrm>
            <a:off x="7014420" y="6021288"/>
            <a:ext cx="22906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b="1" u="sng" dirty="0" err="1" smtClean="0"/>
              <a:t>Лудолф</a:t>
            </a:r>
            <a:r>
              <a:rPr lang="bg-BG" b="1" u="sng" dirty="0" smtClean="0"/>
              <a:t> фон </a:t>
            </a:r>
            <a:r>
              <a:rPr lang="bg-BG" b="1" u="sng" dirty="0" err="1" smtClean="0"/>
              <a:t>Цойлен</a:t>
            </a:r>
            <a:r>
              <a:rPr lang="bg-BG" b="1" u="sng" dirty="0" smtClean="0"/>
              <a:t> </a:t>
            </a:r>
            <a:endParaRPr lang="bg-BG" b="1" u="sng" dirty="0"/>
          </a:p>
        </p:txBody>
      </p:sp>
      <p:sp>
        <p:nvSpPr>
          <p:cNvPr id="9" name="Правоъгълник 8"/>
          <p:cNvSpPr/>
          <p:nvPr/>
        </p:nvSpPr>
        <p:spPr>
          <a:xfrm>
            <a:off x="28600" y="4005064"/>
            <a:ext cx="4572000" cy="27392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>
              <a:buFont typeface="Arial" pitchFamily="34" charset="0"/>
              <a:buChar char="•"/>
            </a:pPr>
            <a:r>
              <a:rPr lang="ru-RU" b="1" dirty="0" err="1" smtClean="0"/>
              <a:t>Обозначението</a:t>
            </a:r>
            <a:r>
              <a:rPr lang="ru-RU" b="1" dirty="0" smtClean="0"/>
              <a:t> </a:t>
            </a:r>
            <a:r>
              <a:rPr lang="ru-RU" sz="2800" b="1" dirty="0" smtClean="0"/>
              <a:t>π</a:t>
            </a:r>
            <a:r>
              <a:rPr lang="ru-RU" b="1" dirty="0" smtClean="0"/>
              <a:t> се </a:t>
            </a:r>
            <a:r>
              <a:rPr lang="ru-RU" b="1" dirty="0" err="1" smtClean="0"/>
              <a:t>появява</a:t>
            </a:r>
            <a:r>
              <a:rPr lang="ru-RU" b="1" dirty="0" smtClean="0"/>
              <a:t> за </a:t>
            </a:r>
            <a:r>
              <a:rPr lang="ru-RU" b="1" dirty="0" err="1" smtClean="0"/>
              <a:t>пръв</a:t>
            </a:r>
            <a:r>
              <a:rPr lang="ru-RU" b="1" dirty="0" smtClean="0"/>
              <a:t> </a:t>
            </a:r>
            <a:r>
              <a:rPr lang="ru-RU" b="1" dirty="0" err="1" smtClean="0"/>
              <a:t>път</a:t>
            </a:r>
            <a:r>
              <a:rPr lang="ru-RU" b="1" dirty="0" smtClean="0"/>
              <a:t> при </a:t>
            </a:r>
            <a:r>
              <a:rPr lang="ru-RU" b="1" dirty="0" err="1" smtClean="0"/>
              <a:t>английския</a:t>
            </a:r>
            <a:r>
              <a:rPr lang="ru-RU" b="1" dirty="0" smtClean="0"/>
              <a:t> математик </a:t>
            </a:r>
            <a:r>
              <a:rPr lang="ru-RU" b="1" dirty="0" err="1" smtClean="0"/>
              <a:t>Уилям</a:t>
            </a:r>
            <a:r>
              <a:rPr lang="ru-RU" b="1" dirty="0" smtClean="0"/>
              <a:t> </a:t>
            </a:r>
            <a:r>
              <a:rPr lang="ru-RU" b="1" dirty="0" err="1" smtClean="0"/>
              <a:t>Джонсън</a:t>
            </a:r>
            <a:r>
              <a:rPr lang="ru-RU" b="1" dirty="0" smtClean="0"/>
              <a:t> </a:t>
            </a:r>
            <a:r>
              <a:rPr lang="ru-RU" b="1" dirty="0" err="1" smtClean="0"/>
              <a:t>през</a:t>
            </a:r>
            <a:r>
              <a:rPr lang="ru-RU" b="1" dirty="0" smtClean="0"/>
              <a:t> 1706 година, а след </a:t>
            </a:r>
            <a:r>
              <a:rPr lang="ru-RU" b="1" dirty="0" err="1" smtClean="0"/>
              <a:t>публикуване</a:t>
            </a:r>
            <a:r>
              <a:rPr lang="ru-RU" b="1" dirty="0" smtClean="0"/>
              <a:t> на </a:t>
            </a:r>
            <a:r>
              <a:rPr lang="ru-RU" b="1" dirty="0" err="1" smtClean="0"/>
              <a:t>работата</a:t>
            </a:r>
            <a:r>
              <a:rPr lang="ru-RU" b="1" dirty="0" smtClean="0"/>
              <a:t> на </a:t>
            </a:r>
            <a:r>
              <a:rPr lang="ru-RU" b="1" dirty="0" err="1" smtClean="0"/>
              <a:t>швейцарския</a:t>
            </a:r>
            <a:r>
              <a:rPr lang="ru-RU" b="1" dirty="0" smtClean="0"/>
              <a:t> математик, физик и астроном Леонард </a:t>
            </a:r>
            <a:r>
              <a:rPr lang="ru-RU" b="1" dirty="0" err="1" smtClean="0"/>
              <a:t>Ойлер</a:t>
            </a:r>
            <a:r>
              <a:rPr lang="ru-RU" b="1" dirty="0" smtClean="0"/>
              <a:t>, </a:t>
            </a:r>
            <a:r>
              <a:rPr lang="ru-RU" b="1" dirty="0" err="1" smtClean="0"/>
              <a:t>успял</a:t>
            </a:r>
            <a:r>
              <a:rPr lang="ru-RU" b="1" dirty="0" smtClean="0"/>
              <a:t> да </a:t>
            </a:r>
            <a:r>
              <a:rPr lang="ru-RU" b="1" dirty="0" err="1" smtClean="0"/>
              <a:t>изчисли</a:t>
            </a:r>
            <a:r>
              <a:rPr lang="ru-RU" b="1" dirty="0" smtClean="0"/>
              <a:t> </a:t>
            </a:r>
            <a:r>
              <a:rPr lang="ru-RU" b="1" dirty="0" err="1" smtClean="0"/>
              <a:t>стойността</a:t>
            </a:r>
            <a:r>
              <a:rPr lang="ru-RU" b="1" dirty="0" smtClean="0"/>
              <a:t> на пи с </a:t>
            </a:r>
            <a:r>
              <a:rPr lang="ru-RU" b="1" dirty="0" err="1" smtClean="0"/>
              <a:t>точност</a:t>
            </a:r>
            <a:r>
              <a:rPr lang="ru-RU" b="1" dirty="0" smtClean="0"/>
              <a:t> до 153 знака след </a:t>
            </a:r>
            <a:r>
              <a:rPr lang="ru-RU" b="1" dirty="0" err="1" smtClean="0"/>
              <a:t>десетичната</a:t>
            </a:r>
            <a:r>
              <a:rPr lang="ru-RU" b="1" dirty="0" smtClean="0"/>
              <a:t> запетая, от 1736 година </a:t>
            </a:r>
            <a:r>
              <a:rPr lang="ru-RU" b="1" dirty="0" err="1" smtClean="0"/>
              <a:t>насам</a:t>
            </a:r>
            <a:r>
              <a:rPr lang="ru-RU" b="1" dirty="0" smtClean="0"/>
              <a:t> то става </a:t>
            </a:r>
            <a:r>
              <a:rPr lang="ru-RU" b="1" dirty="0" err="1" smtClean="0"/>
              <a:t>общоприето</a:t>
            </a:r>
            <a:r>
              <a:rPr lang="ru-RU" b="1" dirty="0" smtClean="0"/>
              <a:t>.</a:t>
            </a:r>
            <a:endParaRPr lang="bg-BG" b="1" dirty="0"/>
          </a:p>
        </p:txBody>
      </p:sp>
    </p:spTree>
    <p:extLst>
      <p:ext uri="{BB962C8B-B14F-4D97-AF65-F5344CB8AC3E}">
        <p14:creationId xmlns:p14="http://schemas.microsoft.com/office/powerpoint/2010/main" val="392187467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  <p:bldP spid="5" grpId="0"/>
      <p:bldP spid="6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-133606"/>
            <a:ext cx="10009112" cy="7169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539551" y="1425317"/>
            <a:ext cx="4860179" cy="27238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900" b="1" dirty="0" err="1" smtClean="0"/>
              <a:t>Денят</a:t>
            </a:r>
            <a:r>
              <a:rPr lang="ru-RU" sz="1900" b="1" dirty="0" smtClean="0"/>
              <a:t> Пи е </a:t>
            </a:r>
            <a:r>
              <a:rPr lang="ru-RU" sz="1900" b="1" dirty="0" err="1" smtClean="0"/>
              <a:t>празник</a:t>
            </a:r>
            <a:r>
              <a:rPr lang="ru-RU" sz="1900" b="1" dirty="0" smtClean="0"/>
              <a:t>, на </a:t>
            </a:r>
            <a:r>
              <a:rPr lang="ru-RU" sz="1900" b="1" dirty="0" err="1" smtClean="0"/>
              <a:t>който</a:t>
            </a:r>
            <a:r>
              <a:rPr lang="ru-RU" sz="1900" b="1" dirty="0" smtClean="0"/>
              <a:t> се </a:t>
            </a:r>
            <a:r>
              <a:rPr lang="ru-RU" sz="1900" b="1" dirty="0" err="1" smtClean="0"/>
              <a:t>отбелязва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математическата</a:t>
            </a:r>
            <a:r>
              <a:rPr lang="ru-RU" sz="1900" b="1" dirty="0" smtClean="0"/>
              <a:t> константа π (пи). </a:t>
            </a:r>
            <a:r>
              <a:rPr lang="ru-RU" sz="1900" b="1" dirty="0" err="1" smtClean="0"/>
              <a:t>Денят</a:t>
            </a:r>
            <a:r>
              <a:rPr lang="ru-RU" sz="1900" b="1" dirty="0" smtClean="0"/>
              <a:t> на пи се </a:t>
            </a:r>
            <a:r>
              <a:rPr lang="ru-RU" sz="1900" b="1" dirty="0" err="1" smtClean="0"/>
              <a:t>чества</a:t>
            </a:r>
            <a:r>
              <a:rPr lang="ru-RU" sz="1900" b="1" dirty="0" smtClean="0"/>
              <a:t> на 14 март (или 3/14 при </a:t>
            </a:r>
            <a:r>
              <a:rPr lang="ru-RU" sz="1900" b="1" dirty="0" err="1" smtClean="0"/>
              <a:t>календарен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запис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месец</a:t>
            </a:r>
            <a:r>
              <a:rPr lang="ru-RU" sz="1900" b="1" dirty="0" smtClean="0"/>
              <a:t>/</a:t>
            </a:r>
            <a:r>
              <a:rPr lang="ru-RU" sz="1900" b="1" dirty="0" err="1" smtClean="0"/>
              <a:t>ден</a:t>
            </a:r>
            <a:r>
              <a:rPr lang="ru-RU" sz="1900" b="1" dirty="0" smtClean="0"/>
              <a:t>), </a:t>
            </a:r>
            <a:r>
              <a:rPr lang="ru-RU" sz="1900" b="1" dirty="0" err="1" smtClean="0"/>
              <a:t>тъй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като</a:t>
            </a:r>
            <a:r>
              <a:rPr lang="ru-RU" sz="1900" b="1" dirty="0" smtClean="0"/>
              <a:t> 3, 1 и 4 </a:t>
            </a:r>
            <a:r>
              <a:rPr lang="ru-RU" sz="1900" b="1" dirty="0" err="1" smtClean="0"/>
              <a:t>са</a:t>
            </a:r>
            <a:r>
              <a:rPr lang="ru-RU" sz="1900" b="1" dirty="0" smtClean="0"/>
              <a:t> трите </a:t>
            </a:r>
            <a:r>
              <a:rPr lang="ru-RU" sz="1900" b="1" dirty="0" err="1" smtClean="0"/>
              <a:t>най-важни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цифри</a:t>
            </a:r>
            <a:r>
              <a:rPr lang="ru-RU" sz="1900" b="1" dirty="0" smtClean="0"/>
              <a:t> на </a:t>
            </a:r>
            <a:r>
              <a:rPr lang="ru-RU" sz="1900" b="1" dirty="0" err="1" smtClean="0"/>
              <a:t>ирационалното</a:t>
            </a:r>
            <a:r>
              <a:rPr lang="ru-RU" sz="1900" b="1" dirty="0" smtClean="0"/>
              <a:t> число π в </a:t>
            </a:r>
            <a:r>
              <a:rPr lang="ru-RU" sz="1900" b="1" dirty="0" err="1" smtClean="0"/>
              <a:t>десетичния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му</a:t>
            </a:r>
            <a:r>
              <a:rPr lang="ru-RU" sz="1900" b="1" dirty="0" smtClean="0"/>
              <a:t> вид. </a:t>
            </a:r>
            <a:r>
              <a:rPr lang="ru-RU" sz="1900" b="1" dirty="0" err="1" smtClean="0"/>
              <a:t>През</a:t>
            </a:r>
            <a:r>
              <a:rPr lang="ru-RU" sz="1900" b="1" dirty="0" smtClean="0"/>
              <a:t> 2009 г. </a:t>
            </a:r>
            <a:r>
              <a:rPr lang="ru-RU" sz="1900" b="1" dirty="0" err="1" smtClean="0"/>
              <a:t>Камарата</a:t>
            </a:r>
            <a:r>
              <a:rPr lang="ru-RU" sz="1900" b="1" dirty="0" smtClean="0"/>
              <a:t> на </a:t>
            </a:r>
            <a:r>
              <a:rPr lang="ru-RU" sz="1900" b="1" dirty="0" err="1" smtClean="0"/>
              <a:t>представителите</a:t>
            </a:r>
            <a:r>
              <a:rPr lang="ru-RU" sz="1900" b="1" dirty="0" smtClean="0"/>
              <a:t> на САЩ </a:t>
            </a:r>
            <a:r>
              <a:rPr lang="ru-RU" sz="1900" b="1" dirty="0" err="1" smtClean="0"/>
              <a:t>подкрепя</a:t>
            </a:r>
            <a:r>
              <a:rPr lang="ru-RU" sz="1900" b="1" dirty="0" smtClean="0"/>
              <a:t> </a:t>
            </a:r>
            <a:r>
              <a:rPr lang="ru-RU" sz="1900" b="1" dirty="0" err="1" smtClean="0"/>
              <a:t>отбелязването</a:t>
            </a:r>
            <a:r>
              <a:rPr lang="ru-RU" sz="1900" b="1" dirty="0" smtClean="0"/>
              <a:t> на </a:t>
            </a:r>
            <a:r>
              <a:rPr lang="ru-RU" sz="1900" b="1" dirty="0" err="1" smtClean="0"/>
              <a:t>празника</a:t>
            </a:r>
            <a:r>
              <a:rPr lang="ru-RU" sz="1900" b="1" dirty="0" smtClean="0"/>
              <a:t>. </a:t>
            </a:r>
            <a:endParaRPr lang="bg-BG" sz="1900" b="1" dirty="0"/>
          </a:p>
        </p:txBody>
      </p:sp>
      <p:sp>
        <p:nvSpPr>
          <p:cNvPr id="3" name="Правоъгълник 2"/>
          <p:cNvSpPr/>
          <p:nvPr/>
        </p:nvSpPr>
        <p:spPr>
          <a:xfrm>
            <a:off x="3589722" y="709983"/>
            <a:ext cx="2206053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4000" b="1" dirty="0" smtClean="0">
                <a:latin typeface="Franklin Gothic Book" pitchFamily="34" charset="0"/>
              </a:rPr>
              <a:t>Денят Пи</a:t>
            </a:r>
            <a:endParaRPr lang="bg-BG" sz="4000" b="1" dirty="0">
              <a:latin typeface="Franklin Gothic Book" pitchFamily="34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09" b="93344" l="5093" r="94136">
                        <a14:foregroundMark x1="15432" y1="58117" x2="15432" y2="58117"/>
                        <a14:foregroundMark x1="12037" y1="67208" x2="18827" y2="766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69196" y="1063926"/>
            <a:ext cx="3625652" cy="34466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prstClr val="black"/>
              <a:srgbClr val="FF0505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  <a14:imgEffect>
                      <a14:brightnessContrast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670" y="4510533"/>
            <a:ext cx="3676650" cy="1060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19" y="3605704"/>
            <a:ext cx="3095625" cy="3095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3020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851"/>
          <a:stretch/>
        </p:blipFill>
        <p:spPr bwMode="auto">
          <a:xfrm>
            <a:off x="-57615" y="0"/>
            <a:ext cx="9193808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авоъгълник 2"/>
          <p:cNvSpPr/>
          <p:nvPr/>
        </p:nvSpPr>
        <p:spPr>
          <a:xfrm>
            <a:off x="827584" y="1477244"/>
            <a:ext cx="7758214" cy="923330"/>
          </a:xfrm>
          <a:prstGeom prst="rect">
            <a:avLst/>
          </a:prstGeom>
        </p:spPr>
        <p:txBody>
          <a:bodyPr wrap="none">
            <a:prstTxWarp prst="textArchUp">
              <a:avLst>
                <a:gd name="adj" fmla="val 10222969"/>
              </a:avLst>
            </a:prstTxWarp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bg-BG" sz="54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cs typeface="Rod" pitchFamily="49" charset="-79"/>
              </a:rPr>
              <a:t>Благодаря за вниманието!</a:t>
            </a:r>
            <a:endParaRPr lang="bg-BG" sz="5400" b="1" dirty="0"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  <a:cs typeface="Rod" pitchFamily="49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158371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</TotalTime>
  <Words>451</Words>
  <Application>Microsoft Office PowerPoint</Application>
  <PresentationFormat>Презентация на цял екран (4:3)</PresentationFormat>
  <Paragraphs>17</Paragraphs>
  <Slides>7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7</vt:i4>
      </vt:variant>
    </vt:vector>
  </HeadingPairs>
  <TitlesOfParts>
    <vt:vector size="13" baseType="lpstr">
      <vt:lpstr>Arial</vt:lpstr>
      <vt:lpstr>Calibri</vt:lpstr>
      <vt:lpstr>Cambria</vt:lpstr>
      <vt:lpstr>Franklin Gothic Book</vt:lpstr>
      <vt:lpstr>Rod</vt:lpstr>
      <vt:lpstr>Office тема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Svet</dc:creator>
  <cp:lastModifiedBy>Lenovo</cp:lastModifiedBy>
  <cp:revision>17</cp:revision>
  <dcterms:created xsi:type="dcterms:W3CDTF">2021-03-06T19:12:06Z</dcterms:created>
  <dcterms:modified xsi:type="dcterms:W3CDTF">2021-03-12T15:21:34Z</dcterms:modified>
</cp:coreProperties>
</file>