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4598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586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236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859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81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835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015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9147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416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797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301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1625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757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8969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11686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2415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356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0176B1-AABE-4FC8-B62D-486E974FD4BE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CC1F037-163A-4A99-8A6B-DE7E8D55E19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565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794068" y="1789611"/>
            <a:ext cx="4161697" cy="1566576"/>
          </a:xfrm>
        </p:spPr>
        <p:txBody>
          <a:bodyPr/>
          <a:lstStyle/>
          <a:p>
            <a:r>
              <a:rPr lang="bg-BG" i="1" dirty="0" smtClean="0">
                <a:solidFill>
                  <a:schemeClr val="tx2"/>
                </a:solidFill>
              </a:rPr>
              <a:t>Числото </a:t>
            </a:r>
            <a:r>
              <a:rPr lang="el-GR" sz="9600" i="1" dirty="0" smtClean="0">
                <a:solidFill>
                  <a:schemeClr val="tx2"/>
                </a:solidFill>
              </a:rPr>
              <a:t>π</a:t>
            </a:r>
            <a:r>
              <a:rPr lang="bg-BG" i="1" dirty="0" smtClean="0">
                <a:solidFill>
                  <a:schemeClr val="tx2"/>
                </a:solidFill>
              </a:rPr>
              <a:t> </a:t>
            </a:r>
            <a:endParaRPr lang="bg-BG" i="1" dirty="0">
              <a:solidFill>
                <a:schemeClr val="tx2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7654835" y="5054358"/>
            <a:ext cx="4266199" cy="458167"/>
          </a:xfrm>
        </p:spPr>
        <p:txBody>
          <a:bodyPr/>
          <a:lstStyle/>
          <a:p>
            <a:r>
              <a:rPr lang="bg-BG" i="1" dirty="0" smtClean="0">
                <a:solidFill>
                  <a:schemeClr val="tx2"/>
                </a:solidFill>
              </a:rPr>
              <a:t>Изготвил</a:t>
            </a:r>
            <a:r>
              <a:rPr lang="en-US" i="1" dirty="0" smtClean="0">
                <a:solidFill>
                  <a:schemeClr val="tx2"/>
                </a:solidFill>
              </a:rPr>
              <a:t>:</a:t>
            </a:r>
            <a:r>
              <a:rPr lang="bg-BG" i="1" dirty="0" smtClean="0">
                <a:solidFill>
                  <a:schemeClr val="tx2"/>
                </a:solidFill>
              </a:rPr>
              <a:t> Пламен Иванов 6Б клас</a:t>
            </a:r>
            <a:endParaRPr lang="bg-BG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63132" y="2000793"/>
            <a:ext cx="10018713" cy="3124201"/>
          </a:xfrm>
        </p:spPr>
        <p:txBody>
          <a:bodyPr/>
          <a:lstStyle/>
          <a:p>
            <a:r>
              <a:rPr lang="ru-RU" i="1" dirty="0">
                <a:solidFill>
                  <a:schemeClr val="tx2"/>
                </a:solidFill>
              </a:rPr>
              <a:t>π </a:t>
            </a:r>
            <a:r>
              <a:rPr lang="ru-RU" i="1" dirty="0" smtClean="0">
                <a:solidFill>
                  <a:schemeClr val="tx2"/>
                </a:solidFill>
              </a:rPr>
              <a:t>е </a:t>
            </a:r>
            <a:r>
              <a:rPr lang="ru-RU" i="1" dirty="0" err="1">
                <a:solidFill>
                  <a:schemeClr val="tx2"/>
                </a:solidFill>
              </a:rPr>
              <a:t>математическа</a:t>
            </a:r>
            <a:r>
              <a:rPr lang="ru-RU" i="1" dirty="0">
                <a:solidFill>
                  <a:schemeClr val="tx2"/>
                </a:solidFill>
              </a:rPr>
              <a:t> константа, </a:t>
            </a:r>
            <a:r>
              <a:rPr lang="ru-RU" i="1" dirty="0" err="1">
                <a:solidFill>
                  <a:schemeClr val="tx2"/>
                </a:solidFill>
              </a:rPr>
              <a:t>която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представлява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отношението</a:t>
            </a:r>
            <a:r>
              <a:rPr lang="ru-RU" i="1" dirty="0">
                <a:solidFill>
                  <a:schemeClr val="tx2"/>
                </a:solidFill>
              </a:rPr>
              <a:t> между </a:t>
            </a:r>
            <a:r>
              <a:rPr lang="ru-RU" i="1" dirty="0" err="1">
                <a:solidFill>
                  <a:schemeClr val="tx2"/>
                </a:solidFill>
              </a:rPr>
              <a:t>дължината</a:t>
            </a:r>
            <a:r>
              <a:rPr lang="ru-RU" i="1" dirty="0">
                <a:solidFill>
                  <a:schemeClr val="tx2"/>
                </a:solidFill>
              </a:rPr>
              <a:t> на дадена </a:t>
            </a:r>
            <a:r>
              <a:rPr lang="ru-RU" i="1" dirty="0" err="1">
                <a:solidFill>
                  <a:schemeClr val="tx2"/>
                </a:solidFill>
              </a:rPr>
              <a:t>окръжност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нейния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диаметър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обикновено</a:t>
            </a:r>
            <a:r>
              <a:rPr lang="ru-RU" i="1" dirty="0">
                <a:solidFill>
                  <a:schemeClr val="tx2"/>
                </a:solidFill>
              </a:rPr>
              <a:t> се </a:t>
            </a:r>
            <a:r>
              <a:rPr lang="ru-RU" i="1" dirty="0" err="1">
                <a:solidFill>
                  <a:schemeClr val="tx2"/>
                </a:solidFill>
              </a:rPr>
              <a:t>използва</a:t>
            </a:r>
            <a:r>
              <a:rPr lang="ru-RU" i="1" dirty="0">
                <a:solidFill>
                  <a:schemeClr val="tx2"/>
                </a:solidFill>
              </a:rPr>
              <a:t> в </a:t>
            </a:r>
            <a:r>
              <a:rPr lang="ru-RU" i="1" dirty="0" err="1">
                <a:solidFill>
                  <a:schemeClr val="tx2"/>
                </a:solidFill>
              </a:rPr>
              <a:t>математиката</a:t>
            </a:r>
            <a:r>
              <a:rPr lang="ru-RU" i="1" dirty="0">
                <a:solidFill>
                  <a:schemeClr val="tx2"/>
                </a:solidFill>
              </a:rPr>
              <a:t>, </a:t>
            </a:r>
            <a:r>
              <a:rPr lang="ru-RU" i="1" dirty="0" err="1">
                <a:solidFill>
                  <a:schemeClr val="tx2"/>
                </a:solidFill>
              </a:rPr>
              <a:t>физиката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техниката</a:t>
            </a:r>
            <a:r>
              <a:rPr lang="ru-RU" i="1" dirty="0">
                <a:solidFill>
                  <a:schemeClr val="tx2"/>
                </a:solidFill>
              </a:rPr>
              <a:t>. </a:t>
            </a:r>
            <a:r>
              <a:rPr lang="ru-RU" i="1" dirty="0" err="1">
                <a:solidFill>
                  <a:schemeClr val="tx2"/>
                </a:solidFill>
              </a:rPr>
              <a:t>Името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гръцката</a:t>
            </a:r>
            <a:r>
              <a:rPr lang="ru-RU" i="1" dirty="0">
                <a:solidFill>
                  <a:schemeClr val="tx2"/>
                </a:solidFill>
              </a:rPr>
              <a:t> буква π се </a:t>
            </a:r>
            <a:r>
              <a:rPr lang="ru-RU" i="1" dirty="0" err="1">
                <a:solidFill>
                  <a:schemeClr val="tx2"/>
                </a:solidFill>
              </a:rPr>
              <a:t>произнася</a:t>
            </a:r>
            <a:r>
              <a:rPr lang="ru-RU" i="1" dirty="0">
                <a:solidFill>
                  <a:schemeClr val="tx2"/>
                </a:solidFill>
              </a:rPr>
              <a:t> „пи“. π е </a:t>
            </a:r>
            <a:r>
              <a:rPr lang="ru-RU" i="1" dirty="0" err="1">
                <a:solidFill>
                  <a:schemeClr val="tx2"/>
                </a:solidFill>
              </a:rPr>
              <a:t>познато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още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Лудолфово</a:t>
            </a:r>
            <a:r>
              <a:rPr lang="ru-RU" i="1" dirty="0">
                <a:solidFill>
                  <a:schemeClr val="tx2"/>
                </a:solidFill>
              </a:rPr>
              <a:t> число и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Архимедова </a:t>
            </a:r>
            <a:r>
              <a:rPr lang="ru-RU" i="1" dirty="0" smtClean="0">
                <a:solidFill>
                  <a:schemeClr val="tx2"/>
                </a:solidFill>
              </a:rPr>
              <a:t>константа</a:t>
            </a:r>
            <a:endParaRPr lang="bg-BG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48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1877" y="352697"/>
            <a:ext cx="10018713" cy="1752599"/>
          </a:xfrm>
        </p:spPr>
        <p:txBody>
          <a:bodyPr/>
          <a:lstStyle/>
          <a:p>
            <a:r>
              <a:rPr lang="bg-BG" i="1" dirty="0">
                <a:solidFill>
                  <a:schemeClr val="tx2"/>
                </a:solidFill>
              </a:rPr>
              <a:t>Числова стойност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01877" y="1710426"/>
            <a:ext cx="6640787" cy="3028407"/>
          </a:xfrm>
        </p:spPr>
        <p:txBody>
          <a:bodyPr/>
          <a:lstStyle/>
          <a:p>
            <a:r>
              <a:rPr lang="ru-RU" i="1" dirty="0">
                <a:solidFill>
                  <a:schemeClr val="tx2"/>
                </a:solidFill>
              </a:rPr>
              <a:t>В </a:t>
            </a:r>
            <a:r>
              <a:rPr lang="ru-RU" i="1" dirty="0" err="1">
                <a:solidFill>
                  <a:schemeClr val="tx2"/>
                </a:solidFill>
              </a:rPr>
              <a:t>евклидовата</a:t>
            </a:r>
            <a:r>
              <a:rPr lang="ru-RU" i="1" dirty="0">
                <a:solidFill>
                  <a:schemeClr val="tx2"/>
                </a:solidFill>
              </a:rPr>
              <a:t> геометрия π </a:t>
            </a:r>
            <a:r>
              <a:rPr lang="ru-RU" i="1" dirty="0" err="1">
                <a:solidFill>
                  <a:schemeClr val="tx2"/>
                </a:solidFill>
              </a:rPr>
              <a:t>може</a:t>
            </a:r>
            <a:r>
              <a:rPr lang="ru-RU" i="1" dirty="0">
                <a:solidFill>
                  <a:schemeClr val="tx2"/>
                </a:solidFill>
              </a:rPr>
              <a:t> да </a:t>
            </a:r>
            <a:r>
              <a:rPr lang="ru-RU" i="1" dirty="0" err="1">
                <a:solidFill>
                  <a:schemeClr val="tx2"/>
                </a:solidFill>
              </a:rPr>
              <a:t>бъде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дефинирано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както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отношение между </a:t>
            </a:r>
            <a:r>
              <a:rPr lang="ru-RU" i="1" dirty="0" err="1">
                <a:solidFill>
                  <a:schemeClr val="tx2"/>
                </a:solidFill>
              </a:rPr>
              <a:t>дължината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диаметъра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една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окръжност</a:t>
            </a:r>
            <a:r>
              <a:rPr lang="ru-RU" i="1" dirty="0">
                <a:solidFill>
                  <a:schemeClr val="tx2"/>
                </a:solidFill>
              </a:rPr>
              <a:t>, </a:t>
            </a:r>
            <a:r>
              <a:rPr lang="ru-RU" i="1" dirty="0" err="1">
                <a:solidFill>
                  <a:schemeClr val="tx2"/>
                </a:solidFill>
              </a:rPr>
              <a:t>така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отношение на </a:t>
            </a:r>
            <a:r>
              <a:rPr lang="ru-RU" i="1" dirty="0" err="1">
                <a:solidFill>
                  <a:schemeClr val="tx2"/>
                </a:solidFill>
              </a:rPr>
              <a:t>лицето</a:t>
            </a:r>
            <a:r>
              <a:rPr lang="ru-RU" i="1" dirty="0">
                <a:solidFill>
                  <a:schemeClr val="tx2"/>
                </a:solidFill>
              </a:rPr>
              <a:t> на един </a:t>
            </a:r>
            <a:r>
              <a:rPr lang="ru-RU" i="1" dirty="0" err="1">
                <a:solidFill>
                  <a:schemeClr val="tx2"/>
                </a:solidFill>
              </a:rPr>
              <a:t>кръг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към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лицето</a:t>
            </a:r>
            <a:r>
              <a:rPr lang="ru-RU" i="1" dirty="0">
                <a:solidFill>
                  <a:schemeClr val="tx2"/>
                </a:solidFill>
              </a:rPr>
              <a:t> на квадрат </a:t>
            </a:r>
            <a:r>
              <a:rPr lang="ru-RU" i="1" dirty="0" err="1">
                <a:solidFill>
                  <a:schemeClr val="tx2"/>
                </a:solidFill>
              </a:rPr>
              <a:t>със</a:t>
            </a:r>
            <a:r>
              <a:rPr lang="ru-RU" i="1" dirty="0">
                <a:solidFill>
                  <a:schemeClr val="tx2"/>
                </a:solidFill>
              </a:rPr>
              <a:t> страна </a:t>
            </a:r>
            <a:r>
              <a:rPr lang="ru-RU" i="1" dirty="0" err="1">
                <a:solidFill>
                  <a:schemeClr val="tx2"/>
                </a:solidFill>
              </a:rPr>
              <a:t>неговия</a:t>
            </a:r>
            <a:r>
              <a:rPr lang="ru-RU" i="1" dirty="0">
                <a:solidFill>
                  <a:schemeClr val="tx2"/>
                </a:solidFill>
              </a:rPr>
              <a:t> радиус.</a:t>
            </a:r>
            <a:endParaRPr lang="bg-BG" i="1" dirty="0">
              <a:solidFill>
                <a:schemeClr val="tx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771" y="4100955"/>
            <a:ext cx="3547747" cy="199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15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37009" y="1726472"/>
            <a:ext cx="10018713" cy="312420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i="1" dirty="0" err="1">
                <a:solidFill>
                  <a:schemeClr val="tx2"/>
                </a:solidFill>
              </a:rPr>
              <a:t>Във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висшата</a:t>
            </a:r>
            <a:r>
              <a:rPr lang="ru-RU" i="1" dirty="0">
                <a:solidFill>
                  <a:schemeClr val="tx2"/>
                </a:solidFill>
              </a:rPr>
              <a:t> математика π се </a:t>
            </a:r>
            <a:r>
              <a:rPr lang="ru-RU" i="1" dirty="0" err="1">
                <a:solidFill>
                  <a:schemeClr val="tx2"/>
                </a:solidFill>
              </a:rPr>
              <a:t>дефинира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аналитично</a:t>
            </a:r>
            <a:r>
              <a:rPr lang="ru-RU" i="1" dirty="0">
                <a:solidFill>
                  <a:schemeClr val="tx2"/>
                </a:solidFill>
              </a:rPr>
              <a:t> чрез </a:t>
            </a:r>
            <a:r>
              <a:rPr lang="ru-RU" i="1" dirty="0" err="1">
                <a:solidFill>
                  <a:schemeClr val="tx2"/>
                </a:solidFill>
              </a:rPr>
              <a:t>използване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тригонометрични</a:t>
            </a:r>
            <a:r>
              <a:rPr lang="ru-RU" i="1" dirty="0">
                <a:solidFill>
                  <a:schemeClr val="tx2"/>
                </a:solidFill>
              </a:rPr>
              <a:t> функции, например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най-малкото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положително</a:t>
            </a:r>
            <a:r>
              <a:rPr lang="ru-RU" i="1" dirty="0">
                <a:solidFill>
                  <a:schemeClr val="tx2"/>
                </a:solidFill>
              </a:rPr>
              <a:t> x, за </a:t>
            </a:r>
            <a:r>
              <a:rPr lang="ru-RU" i="1" dirty="0" err="1">
                <a:solidFill>
                  <a:schemeClr val="tx2"/>
                </a:solidFill>
              </a:rPr>
              <a:t>което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sinx</a:t>
            </a:r>
            <a:r>
              <a:rPr lang="ru-RU" i="1" dirty="0">
                <a:solidFill>
                  <a:schemeClr val="tx2"/>
                </a:solidFill>
              </a:rPr>
              <a:t> = 0, или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удвоеното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най-малко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положително</a:t>
            </a:r>
            <a:r>
              <a:rPr lang="ru-RU" i="1" dirty="0">
                <a:solidFill>
                  <a:schemeClr val="tx2"/>
                </a:solidFill>
              </a:rPr>
              <a:t> x, за </a:t>
            </a:r>
            <a:r>
              <a:rPr lang="ru-RU" i="1" dirty="0" err="1">
                <a:solidFill>
                  <a:schemeClr val="tx2"/>
                </a:solidFill>
              </a:rPr>
              <a:t>което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cosx</a:t>
            </a:r>
            <a:r>
              <a:rPr lang="ru-RU" i="1" dirty="0">
                <a:solidFill>
                  <a:schemeClr val="tx2"/>
                </a:solidFill>
              </a:rPr>
              <a:t> = 0 (</a:t>
            </a:r>
            <a:r>
              <a:rPr lang="ru-RU" i="1" dirty="0" err="1">
                <a:solidFill>
                  <a:schemeClr val="tx2"/>
                </a:solidFill>
              </a:rPr>
              <a:t>удвоеното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най-малко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положително</a:t>
            </a:r>
            <a:r>
              <a:rPr lang="ru-RU" i="1" dirty="0">
                <a:solidFill>
                  <a:schemeClr val="tx2"/>
                </a:solidFill>
              </a:rPr>
              <a:t> x, за </a:t>
            </a:r>
            <a:r>
              <a:rPr lang="ru-RU" i="1" dirty="0" err="1">
                <a:solidFill>
                  <a:schemeClr val="tx2"/>
                </a:solidFill>
              </a:rPr>
              <a:t>което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sinx</a:t>
            </a:r>
            <a:r>
              <a:rPr lang="ru-RU" i="1" dirty="0">
                <a:solidFill>
                  <a:schemeClr val="tx2"/>
                </a:solidFill>
              </a:rPr>
              <a:t> = 1). </a:t>
            </a:r>
            <a:r>
              <a:rPr lang="ru-RU" i="1" dirty="0" err="1">
                <a:solidFill>
                  <a:schemeClr val="tx2"/>
                </a:solidFill>
              </a:rPr>
              <a:t>Всички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тези</a:t>
            </a:r>
            <a:r>
              <a:rPr lang="ru-RU" i="1" dirty="0">
                <a:solidFill>
                  <a:schemeClr val="tx2"/>
                </a:solidFill>
              </a:rPr>
              <a:t> дефиниции </a:t>
            </a:r>
            <a:r>
              <a:rPr lang="ru-RU" i="1" dirty="0" err="1">
                <a:solidFill>
                  <a:schemeClr val="tx2"/>
                </a:solidFill>
              </a:rPr>
              <a:t>са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еквивалентни</a:t>
            </a:r>
            <a:r>
              <a:rPr lang="ru-RU" i="1" dirty="0">
                <a:solidFill>
                  <a:schemeClr val="tx2"/>
                </a:solidFill>
              </a:rPr>
              <a:t>.</a:t>
            </a:r>
            <a:endParaRPr lang="bg-BG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335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23944" y="1935478"/>
            <a:ext cx="10018713" cy="3124201"/>
          </a:xfrm>
        </p:spPr>
        <p:txBody>
          <a:bodyPr/>
          <a:lstStyle/>
          <a:p>
            <a:r>
              <a:rPr lang="ru-RU" i="1" dirty="0" err="1">
                <a:solidFill>
                  <a:schemeClr val="tx2"/>
                </a:solidFill>
              </a:rPr>
              <a:t>Числото</a:t>
            </a:r>
            <a:r>
              <a:rPr lang="ru-RU" i="1" dirty="0">
                <a:solidFill>
                  <a:schemeClr val="tx2"/>
                </a:solidFill>
              </a:rPr>
              <a:t> π е </a:t>
            </a:r>
            <a:r>
              <a:rPr lang="ru-RU" i="1" dirty="0" err="1">
                <a:solidFill>
                  <a:schemeClr val="tx2"/>
                </a:solidFill>
              </a:rPr>
              <a:t>приблизително</a:t>
            </a:r>
            <a:r>
              <a:rPr lang="ru-RU" i="1" dirty="0">
                <a:solidFill>
                  <a:schemeClr val="tx2"/>
                </a:solidFill>
              </a:rPr>
              <a:t> равно на 22/7 или на 3,14 с </a:t>
            </a:r>
            <a:r>
              <a:rPr lang="ru-RU" i="1" dirty="0" err="1">
                <a:solidFill>
                  <a:schemeClr val="tx2"/>
                </a:solidFill>
              </a:rPr>
              <a:t>точност</a:t>
            </a:r>
            <a:r>
              <a:rPr lang="ru-RU" i="1" dirty="0">
                <a:solidFill>
                  <a:schemeClr val="tx2"/>
                </a:solidFill>
              </a:rPr>
              <a:t> до </a:t>
            </a:r>
            <a:r>
              <a:rPr lang="ru-RU" i="1" dirty="0" err="1">
                <a:solidFill>
                  <a:schemeClr val="tx2"/>
                </a:solidFill>
              </a:rPr>
              <a:t>третата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значеща</a:t>
            </a:r>
            <a:r>
              <a:rPr lang="ru-RU" i="1" dirty="0">
                <a:solidFill>
                  <a:schemeClr val="tx2"/>
                </a:solidFill>
              </a:rPr>
              <a:t> цифра.</a:t>
            </a:r>
          </a:p>
          <a:p>
            <a:endParaRPr lang="ru-RU" i="1" dirty="0">
              <a:solidFill>
                <a:schemeClr val="tx2"/>
              </a:solidFill>
            </a:endParaRPr>
          </a:p>
          <a:p>
            <a:r>
              <a:rPr lang="ru-RU" i="1" dirty="0" err="1">
                <a:solidFill>
                  <a:schemeClr val="tx2"/>
                </a:solidFill>
              </a:rPr>
              <a:t>Числовата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стойност</a:t>
            </a:r>
            <a:r>
              <a:rPr lang="ru-RU" i="1" dirty="0">
                <a:solidFill>
                  <a:schemeClr val="tx2"/>
                </a:solidFill>
              </a:rPr>
              <a:t> на π, </a:t>
            </a:r>
            <a:r>
              <a:rPr lang="ru-RU" i="1" dirty="0" err="1">
                <a:solidFill>
                  <a:schemeClr val="tx2"/>
                </a:solidFill>
              </a:rPr>
              <a:t>закръглена</a:t>
            </a:r>
            <a:r>
              <a:rPr lang="ru-RU" i="1" dirty="0">
                <a:solidFill>
                  <a:schemeClr val="tx2"/>
                </a:solidFill>
              </a:rPr>
              <a:t> до 100-тния знак след </a:t>
            </a:r>
            <a:r>
              <a:rPr lang="ru-RU" i="1" dirty="0" err="1">
                <a:solidFill>
                  <a:schemeClr val="tx2"/>
                </a:solidFill>
              </a:rPr>
              <a:t>десетичната</a:t>
            </a:r>
            <a:r>
              <a:rPr lang="ru-RU" i="1" dirty="0">
                <a:solidFill>
                  <a:schemeClr val="tx2"/>
                </a:solidFill>
              </a:rPr>
              <a:t> запетая, е 3,14159 26535 89793 23846 26433 83279 50288 41971 69399 37510 58209 74944 59230 78164 06286 20899 86280 34825 34211 70679</a:t>
            </a:r>
            <a:endParaRPr lang="bg-BG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08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2915" y="1176317"/>
            <a:ext cx="5846513" cy="449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11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134687" y="2066105"/>
            <a:ext cx="5883141" cy="3093721"/>
          </a:xfrm>
        </p:spPr>
        <p:txBody>
          <a:bodyPr/>
          <a:lstStyle/>
          <a:p>
            <a:r>
              <a:rPr lang="ru-RU" i="1" dirty="0" err="1">
                <a:solidFill>
                  <a:schemeClr val="tx2"/>
                </a:solidFill>
              </a:rPr>
              <a:t>Въпреки</a:t>
            </a:r>
            <a:r>
              <a:rPr lang="ru-RU" i="1" dirty="0">
                <a:solidFill>
                  <a:schemeClr val="tx2"/>
                </a:solidFill>
              </a:rPr>
              <a:t> че </a:t>
            </a:r>
            <a:r>
              <a:rPr lang="ru-RU" i="1" dirty="0" err="1">
                <a:solidFill>
                  <a:schemeClr val="tx2"/>
                </a:solidFill>
              </a:rPr>
              <a:t>тази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точност</a:t>
            </a:r>
            <a:r>
              <a:rPr lang="ru-RU" i="1" dirty="0">
                <a:solidFill>
                  <a:schemeClr val="tx2"/>
                </a:solidFill>
              </a:rPr>
              <a:t> е </a:t>
            </a:r>
            <a:r>
              <a:rPr lang="ru-RU" i="1" dirty="0" err="1">
                <a:solidFill>
                  <a:schemeClr val="tx2"/>
                </a:solidFill>
              </a:rPr>
              <a:t>повече</a:t>
            </a:r>
            <a:r>
              <a:rPr lang="ru-RU" i="1" dirty="0">
                <a:solidFill>
                  <a:schemeClr val="tx2"/>
                </a:solidFill>
              </a:rPr>
              <a:t> от </a:t>
            </a:r>
            <a:r>
              <a:rPr lang="ru-RU" i="1" dirty="0" err="1">
                <a:solidFill>
                  <a:schemeClr val="tx2"/>
                </a:solidFill>
              </a:rPr>
              <a:t>достатъчна</a:t>
            </a:r>
            <a:r>
              <a:rPr lang="ru-RU" i="1" dirty="0">
                <a:solidFill>
                  <a:schemeClr val="tx2"/>
                </a:solidFill>
              </a:rPr>
              <a:t> за </a:t>
            </a:r>
            <a:r>
              <a:rPr lang="ru-RU" i="1" dirty="0" err="1">
                <a:solidFill>
                  <a:schemeClr val="tx2"/>
                </a:solidFill>
              </a:rPr>
              <a:t>използване</a:t>
            </a:r>
            <a:r>
              <a:rPr lang="ru-RU" i="1" dirty="0">
                <a:solidFill>
                  <a:schemeClr val="tx2"/>
                </a:solidFill>
              </a:rPr>
              <a:t> в </a:t>
            </a:r>
            <a:r>
              <a:rPr lang="ru-RU" i="1" dirty="0" err="1">
                <a:solidFill>
                  <a:schemeClr val="tx2"/>
                </a:solidFill>
              </a:rPr>
              <a:t>науката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техниката</a:t>
            </a:r>
            <a:r>
              <a:rPr lang="ru-RU" i="1" dirty="0">
                <a:solidFill>
                  <a:schemeClr val="tx2"/>
                </a:solidFill>
              </a:rPr>
              <a:t>, </a:t>
            </a:r>
            <a:r>
              <a:rPr lang="ru-RU" i="1" dirty="0" err="1">
                <a:solidFill>
                  <a:schemeClr val="tx2"/>
                </a:solidFill>
              </a:rPr>
              <a:t>през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последните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няколко</a:t>
            </a:r>
            <a:r>
              <a:rPr lang="ru-RU" i="1" dirty="0">
                <a:solidFill>
                  <a:schemeClr val="tx2"/>
                </a:solidFill>
              </a:rPr>
              <a:t> века в </a:t>
            </a:r>
            <a:r>
              <a:rPr lang="ru-RU" i="1" dirty="0" err="1">
                <a:solidFill>
                  <a:schemeClr val="tx2"/>
                </a:solidFill>
              </a:rPr>
              <a:t>изчисляването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повече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цифри</a:t>
            </a:r>
            <a:r>
              <a:rPr lang="ru-RU" i="1" dirty="0">
                <a:solidFill>
                  <a:schemeClr val="tx2"/>
                </a:solidFill>
              </a:rPr>
              <a:t> и </a:t>
            </a:r>
            <a:r>
              <a:rPr lang="ru-RU" i="1" dirty="0" err="1">
                <a:solidFill>
                  <a:schemeClr val="tx2"/>
                </a:solidFill>
              </a:rPr>
              <a:t>изследването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свойствата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числото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са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вложени</a:t>
            </a:r>
            <a:r>
              <a:rPr lang="ru-RU" i="1" dirty="0">
                <a:solidFill>
                  <a:schemeClr val="tx2"/>
                </a:solidFill>
              </a:rPr>
              <a:t> много усилия.</a:t>
            </a:r>
            <a:endParaRPr lang="bg-BG" i="1" dirty="0">
              <a:solidFill>
                <a:schemeClr val="tx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108" y="2286015"/>
            <a:ext cx="4090818" cy="265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69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84756" y="576941"/>
            <a:ext cx="5216936" cy="3433356"/>
          </a:xfrm>
        </p:spPr>
        <p:txBody>
          <a:bodyPr/>
          <a:lstStyle/>
          <a:p>
            <a:r>
              <a:rPr lang="ru-RU" i="1" dirty="0">
                <a:solidFill>
                  <a:schemeClr val="tx2"/>
                </a:solidFill>
              </a:rPr>
              <a:t>Независимо от </a:t>
            </a:r>
            <a:r>
              <a:rPr lang="ru-RU" i="1" dirty="0" err="1">
                <a:solidFill>
                  <a:schemeClr val="tx2"/>
                </a:solidFill>
              </a:rPr>
              <a:t>многото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аналитична</a:t>
            </a:r>
            <a:r>
              <a:rPr lang="ru-RU" i="1" dirty="0">
                <a:solidFill>
                  <a:schemeClr val="tx2"/>
                </a:solidFill>
              </a:rPr>
              <a:t> работа, </a:t>
            </a:r>
            <a:r>
              <a:rPr lang="ru-RU" i="1" dirty="0" err="1">
                <a:solidFill>
                  <a:schemeClr val="tx2"/>
                </a:solidFill>
              </a:rPr>
              <a:t>прибавена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към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изчисленията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със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суперкомпютри</a:t>
            </a:r>
            <a:r>
              <a:rPr lang="ru-RU" i="1" dirty="0">
                <a:solidFill>
                  <a:schemeClr val="tx2"/>
                </a:solidFill>
              </a:rPr>
              <a:t>, определили </a:t>
            </a:r>
            <a:r>
              <a:rPr lang="ru-RU" i="1" dirty="0" err="1">
                <a:solidFill>
                  <a:schemeClr val="tx2"/>
                </a:solidFill>
              </a:rPr>
              <a:t>повече</a:t>
            </a:r>
            <a:r>
              <a:rPr lang="ru-RU" i="1" dirty="0">
                <a:solidFill>
                  <a:schemeClr val="tx2"/>
                </a:solidFill>
              </a:rPr>
              <a:t> от 1 </a:t>
            </a:r>
            <a:r>
              <a:rPr lang="ru-RU" i="1" dirty="0" err="1">
                <a:solidFill>
                  <a:schemeClr val="tx2"/>
                </a:solidFill>
              </a:rPr>
              <a:t>трилион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цифри</a:t>
            </a:r>
            <a:r>
              <a:rPr lang="ru-RU" i="1" dirty="0">
                <a:solidFill>
                  <a:schemeClr val="tx2"/>
                </a:solidFill>
              </a:rPr>
              <a:t> на π, не е намерена </a:t>
            </a:r>
            <a:r>
              <a:rPr lang="ru-RU" i="1" dirty="0" err="1">
                <a:solidFill>
                  <a:schemeClr val="tx2"/>
                </a:solidFill>
              </a:rPr>
              <a:t>закономерност</a:t>
            </a:r>
            <a:r>
              <a:rPr lang="ru-RU" i="1" dirty="0">
                <a:solidFill>
                  <a:schemeClr val="tx2"/>
                </a:solidFill>
              </a:rPr>
              <a:t> в </a:t>
            </a:r>
            <a:r>
              <a:rPr lang="ru-RU" i="1" dirty="0" err="1">
                <a:solidFill>
                  <a:schemeClr val="tx2"/>
                </a:solidFill>
              </a:rPr>
              <a:t>поредицата</a:t>
            </a:r>
            <a:r>
              <a:rPr lang="ru-RU" i="1" dirty="0">
                <a:solidFill>
                  <a:schemeClr val="tx2"/>
                </a:solidFill>
              </a:rPr>
              <a:t> от </a:t>
            </a:r>
            <a:r>
              <a:rPr lang="ru-RU" i="1" dirty="0" err="1">
                <a:solidFill>
                  <a:schemeClr val="tx2"/>
                </a:solidFill>
              </a:rPr>
              <a:t>цифри</a:t>
            </a:r>
            <a:r>
              <a:rPr lang="ru-RU" i="1" dirty="0">
                <a:solidFill>
                  <a:schemeClr val="tx2"/>
                </a:solidFill>
              </a:rPr>
              <a:t>. </a:t>
            </a:r>
            <a:endParaRPr lang="bg-BG" i="1" dirty="0">
              <a:solidFill>
                <a:schemeClr val="tx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855" y="4010297"/>
            <a:ext cx="3296738" cy="2197825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897189" y="3899798"/>
            <a:ext cx="43891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>
                <a:solidFill>
                  <a:schemeClr val="tx2"/>
                </a:solidFill>
              </a:rPr>
              <a:t>Цифрите</a:t>
            </a:r>
            <a:r>
              <a:rPr lang="ru-RU" sz="2400" i="1" dirty="0">
                <a:solidFill>
                  <a:schemeClr val="tx2"/>
                </a:solidFill>
              </a:rPr>
              <a:t> на π </a:t>
            </a:r>
            <a:r>
              <a:rPr lang="ru-RU" sz="2400" i="1" dirty="0" err="1">
                <a:solidFill>
                  <a:schemeClr val="tx2"/>
                </a:solidFill>
              </a:rPr>
              <a:t>могат</a:t>
            </a:r>
            <a:r>
              <a:rPr lang="ru-RU" sz="2400" i="1" dirty="0">
                <a:solidFill>
                  <a:schemeClr val="tx2"/>
                </a:solidFill>
              </a:rPr>
              <a:t> да се намерят на много места в Интернет и </a:t>
            </a:r>
            <a:r>
              <a:rPr lang="ru-RU" sz="2400" i="1" dirty="0" err="1">
                <a:solidFill>
                  <a:schemeClr val="tx2"/>
                </a:solidFill>
              </a:rPr>
              <a:t>обикновен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персонален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компютър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може</a:t>
            </a:r>
            <a:r>
              <a:rPr lang="ru-RU" sz="2400" i="1" dirty="0">
                <a:solidFill>
                  <a:schemeClr val="tx2"/>
                </a:solidFill>
              </a:rPr>
              <a:t> да </a:t>
            </a:r>
            <a:r>
              <a:rPr lang="ru-RU" sz="2400" i="1" dirty="0" err="1">
                <a:solidFill>
                  <a:schemeClr val="tx2"/>
                </a:solidFill>
              </a:rPr>
              <a:t>изчисли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трилиони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цифри</a:t>
            </a:r>
            <a:r>
              <a:rPr lang="ru-RU" sz="2400" i="1" dirty="0">
                <a:solidFill>
                  <a:schemeClr val="tx2"/>
                </a:solidFill>
              </a:rPr>
              <a:t> с </a:t>
            </a:r>
            <a:r>
              <a:rPr lang="ru-RU" sz="2400" i="1" dirty="0" err="1">
                <a:solidFill>
                  <a:schemeClr val="tx2"/>
                </a:solidFill>
              </a:rPr>
              <a:t>наличния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софтуер</a:t>
            </a:r>
            <a:r>
              <a:rPr lang="ru-RU" sz="2400" i="1" dirty="0">
                <a:solidFill>
                  <a:schemeClr val="tx2"/>
                </a:solidFill>
              </a:rPr>
              <a:t>.</a:t>
            </a:r>
            <a:endParaRPr lang="bg-BG" sz="2400" i="1" dirty="0">
              <a:solidFill>
                <a:schemeClr val="tx2"/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332" y="1245228"/>
            <a:ext cx="3082834" cy="209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6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63131" y="545736"/>
            <a:ext cx="10018713" cy="3124201"/>
          </a:xfrm>
        </p:spPr>
        <p:txBody>
          <a:bodyPr/>
          <a:lstStyle/>
          <a:p>
            <a:r>
              <a:rPr lang="ru-RU" i="1" dirty="0" err="1">
                <a:solidFill>
                  <a:schemeClr val="tx2"/>
                </a:solidFill>
              </a:rPr>
              <a:t>Приблизителни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стойности</a:t>
            </a:r>
            <a:r>
              <a:rPr lang="ru-RU" i="1" dirty="0">
                <a:solidFill>
                  <a:schemeClr val="tx2"/>
                </a:solidFill>
              </a:rPr>
              <a:t> на π, </a:t>
            </a:r>
            <a:r>
              <a:rPr lang="ru-RU" i="1" dirty="0" err="1">
                <a:solidFill>
                  <a:schemeClr val="tx2"/>
                </a:solidFill>
              </a:rPr>
              <a:t>изразени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обикновена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дроб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са</a:t>
            </a:r>
            <a:r>
              <a:rPr lang="ru-RU" i="1" dirty="0">
                <a:solidFill>
                  <a:schemeClr val="tx2"/>
                </a:solidFill>
              </a:rPr>
              <a:t>: 22/7 (</a:t>
            </a:r>
            <a:r>
              <a:rPr lang="ru-RU" i="1" dirty="0" err="1">
                <a:solidFill>
                  <a:schemeClr val="tx2"/>
                </a:solidFill>
              </a:rPr>
              <a:t>според</a:t>
            </a:r>
            <a:r>
              <a:rPr lang="ru-RU" i="1" dirty="0">
                <a:solidFill>
                  <a:schemeClr val="tx2"/>
                </a:solidFill>
              </a:rPr>
              <a:t> Архимед) и 355/113 (по оценка на </a:t>
            </a:r>
            <a:r>
              <a:rPr lang="ru-RU" i="1" dirty="0" err="1">
                <a:solidFill>
                  <a:schemeClr val="tx2"/>
                </a:solidFill>
              </a:rPr>
              <a:t>древните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китайски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математици</a:t>
            </a:r>
            <a:r>
              <a:rPr lang="ru-RU" i="1" dirty="0">
                <a:solidFill>
                  <a:schemeClr val="tx2"/>
                </a:solidFill>
              </a:rPr>
              <a:t>).</a:t>
            </a:r>
            <a:endParaRPr lang="bg-BG" i="1" dirty="0">
              <a:solidFill>
                <a:schemeClr val="tx2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3308787"/>
            <a:ext cx="3907490" cy="208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62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10437" y="154579"/>
            <a:ext cx="10018713" cy="1752599"/>
          </a:xfrm>
        </p:spPr>
        <p:txBody>
          <a:bodyPr/>
          <a:lstStyle/>
          <a:p>
            <a:r>
              <a:rPr lang="bg-BG" i="1" dirty="0">
                <a:solidFill>
                  <a:schemeClr val="tx2"/>
                </a:solidFill>
              </a:rPr>
              <a:t>Особености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84756" y="1606732"/>
            <a:ext cx="6131336" cy="2207622"/>
          </a:xfrm>
        </p:spPr>
        <p:txBody>
          <a:bodyPr/>
          <a:lstStyle/>
          <a:p>
            <a:r>
              <a:rPr lang="ru-RU" i="1" dirty="0">
                <a:solidFill>
                  <a:schemeClr val="tx2"/>
                </a:solidFill>
              </a:rPr>
              <a:t>π е </a:t>
            </a:r>
            <a:r>
              <a:rPr lang="ru-RU" i="1" dirty="0" err="1">
                <a:solidFill>
                  <a:schemeClr val="tx2"/>
                </a:solidFill>
              </a:rPr>
              <a:t>ирационално</a:t>
            </a:r>
            <a:r>
              <a:rPr lang="ru-RU" i="1" dirty="0">
                <a:solidFill>
                  <a:schemeClr val="tx2"/>
                </a:solidFill>
              </a:rPr>
              <a:t> число, т.е. то не </a:t>
            </a:r>
            <a:r>
              <a:rPr lang="ru-RU" i="1" dirty="0" err="1">
                <a:solidFill>
                  <a:schemeClr val="tx2"/>
                </a:solidFill>
              </a:rPr>
              <a:t>може</a:t>
            </a:r>
            <a:r>
              <a:rPr lang="ru-RU" i="1" dirty="0">
                <a:solidFill>
                  <a:schemeClr val="tx2"/>
                </a:solidFill>
              </a:rPr>
              <a:t> да </a:t>
            </a:r>
            <a:r>
              <a:rPr lang="ru-RU" i="1" dirty="0" err="1">
                <a:solidFill>
                  <a:schemeClr val="tx2"/>
                </a:solidFill>
              </a:rPr>
              <a:t>бъде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представено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като</a:t>
            </a:r>
            <a:r>
              <a:rPr lang="ru-RU" i="1" dirty="0">
                <a:solidFill>
                  <a:schemeClr val="tx2"/>
                </a:solidFill>
              </a:rPr>
              <a:t> отношение на две цели числа. </a:t>
            </a:r>
            <a:r>
              <a:rPr lang="ru-RU" i="1" dirty="0" err="1">
                <a:solidFill>
                  <a:schemeClr val="tx2"/>
                </a:solidFill>
              </a:rPr>
              <a:t>Това</a:t>
            </a:r>
            <a:r>
              <a:rPr lang="ru-RU" i="1" dirty="0">
                <a:solidFill>
                  <a:schemeClr val="tx2"/>
                </a:solidFill>
              </a:rPr>
              <a:t> е доказано </a:t>
            </a:r>
            <a:r>
              <a:rPr lang="ru-RU" i="1" dirty="0" err="1">
                <a:solidFill>
                  <a:schemeClr val="tx2"/>
                </a:solidFill>
              </a:rPr>
              <a:t>през</a:t>
            </a:r>
            <a:r>
              <a:rPr lang="ru-RU" i="1" dirty="0">
                <a:solidFill>
                  <a:schemeClr val="tx2"/>
                </a:solidFill>
              </a:rPr>
              <a:t> 1761 от Йохан </a:t>
            </a:r>
            <a:r>
              <a:rPr lang="ru-RU" i="1" dirty="0" err="1">
                <a:solidFill>
                  <a:schemeClr val="tx2"/>
                </a:solidFill>
              </a:rPr>
              <a:t>Хайнрих</a:t>
            </a:r>
            <a:r>
              <a:rPr lang="ru-RU" i="1" dirty="0">
                <a:solidFill>
                  <a:schemeClr val="tx2"/>
                </a:solidFill>
              </a:rPr>
              <a:t> Ламберт.</a:t>
            </a:r>
            <a:endParaRPr lang="bg-BG" i="1" dirty="0">
              <a:solidFill>
                <a:schemeClr val="tx2"/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1977737" y="3813539"/>
            <a:ext cx="51632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400" i="1" dirty="0">
                <a:solidFill>
                  <a:schemeClr val="tx2"/>
                </a:solidFill>
              </a:rPr>
              <a:t>π е </a:t>
            </a:r>
            <a:r>
              <a:rPr lang="ru-RU" sz="2400" i="1" dirty="0" err="1">
                <a:solidFill>
                  <a:schemeClr val="tx2"/>
                </a:solidFill>
              </a:rPr>
              <a:t>също</a:t>
            </a:r>
            <a:r>
              <a:rPr lang="ru-RU" sz="2400" i="1" dirty="0">
                <a:solidFill>
                  <a:schemeClr val="tx2"/>
                </a:solidFill>
              </a:rPr>
              <a:t> трансцендентно число (доказано </a:t>
            </a:r>
            <a:r>
              <a:rPr lang="ru-RU" sz="2400" i="1" dirty="0" err="1">
                <a:solidFill>
                  <a:schemeClr val="tx2"/>
                </a:solidFill>
              </a:rPr>
              <a:t>през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smtClean="0">
                <a:solidFill>
                  <a:schemeClr val="tx2"/>
                </a:solidFill>
              </a:rPr>
              <a:t>1882 </a:t>
            </a:r>
            <a:r>
              <a:rPr lang="ru-RU" sz="2400" i="1" dirty="0">
                <a:solidFill>
                  <a:schemeClr val="tx2"/>
                </a:solidFill>
              </a:rPr>
              <a:t>от Фердинанд фон </a:t>
            </a:r>
            <a:r>
              <a:rPr lang="ru-RU" sz="2400" i="1" dirty="0" err="1">
                <a:solidFill>
                  <a:schemeClr val="tx2"/>
                </a:solidFill>
              </a:rPr>
              <a:t>Линдеман</a:t>
            </a:r>
            <a:r>
              <a:rPr lang="ru-RU" sz="2400" i="1" dirty="0">
                <a:solidFill>
                  <a:schemeClr val="tx2"/>
                </a:solidFill>
              </a:rPr>
              <a:t>). </a:t>
            </a:r>
            <a:r>
              <a:rPr lang="ru-RU" sz="2400" i="1" dirty="0" err="1">
                <a:solidFill>
                  <a:schemeClr val="tx2"/>
                </a:solidFill>
              </a:rPr>
              <a:t>Това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означава</a:t>
            </a:r>
            <a:r>
              <a:rPr lang="ru-RU" sz="2400" i="1" dirty="0">
                <a:solidFill>
                  <a:schemeClr val="tx2"/>
                </a:solidFill>
              </a:rPr>
              <a:t>, че </a:t>
            </a:r>
            <a:r>
              <a:rPr lang="ru-RU" sz="2400" i="1" dirty="0" err="1">
                <a:solidFill>
                  <a:schemeClr val="tx2"/>
                </a:solidFill>
              </a:rPr>
              <a:t>няма</a:t>
            </a:r>
            <a:r>
              <a:rPr lang="ru-RU" sz="2400" i="1" dirty="0">
                <a:solidFill>
                  <a:schemeClr val="tx2"/>
                </a:solidFill>
              </a:rPr>
              <a:t> полином с </a:t>
            </a:r>
            <a:r>
              <a:rPr lang="ru-RU" sz="2400" i="1" dirty="0" err="1">
                <a:solidFill>
                  <a:schemeClr val="tx2"/>
                </a:solidFill>
              </a:rPr>
              <a:t>рационални</a:t>
            </a:r>
            <a:r>
              <a:rPr lang="ru-RU" sz="2400" i="1" dirty="0">
                <a:solidFill>
                  <a:schemeClr val="tx2"/>
                </a:solidFill>
              </a:rPr>
              <a:t> </a:t>
            </a:r>
            <a:r>
              <a:rPr lang="ru-RU" sz="2400" i="1" dirty="0" err="1">
                <a:solidFill>
                  <a:schemeClr val="tx2"/>
                </a:solidFill>
              </a:rPr>
              <a:t>коефициенти</a:t>
            </a:r>
            <a:r>
              <a:rPr lang="ru-RU" sz="2400" i="1" dirty="0">
                <a:solidFill>
                  <a:schemeClr val="tx2"/>
                </a:solidFill>
              </a:rPr>
              <a:t>, </a:t>
            </a:r>
            <a:r>
              <a:rPr lang="ru-RU" sz="2400" i="1" dirty="0" err="1">
                <a:solidFill>
                  <a:schemeClr val="tx2"/>
                </a:solidFill>
              </a:rPr>
              <a:t>корен</a:t>
            </a:r>
            <a:r>
              <a:rPr lang="ru-RU" sz="2400" i="1" dirty="0">
                <a:solidFill>
                  <a:schemeClr val="tx2"/>
                </a:solidFill>
              </a:rPr>
              <a:t> на </a:t>
            </a:r>
            <a:r>
              <a:rPr lang="ru-RU" sz="2400" i="1" dirty="0" err="1">
                <a:solidFill>
                  <a:schemeClr val="tx2"/>
                </a:solidFill>
              </a:rPr>
              <a:t>който</a:t>
            </a:r>
            <a:r>
              <a:rPr lang="ru-RU" sz="2400" i="1" dirty="0">
                <a:solidFill>
                  <a:schemeClr val="tx2"/>
                </a:solidFill>
              </a:rPr>
              <a:t> да е π.</a:t>
            </a:r>
            <a:endParaRPr lang="bg-BG" sz="2400" i="1" dirty="0">
              <a:solidFill>
                <a:schemeClr val="tx2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073" y="2710543"/>
            <a:ext cx="2829014" cy="282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30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850069" y="1883228"/>
            <a:ext cx="10018713" cy="312420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i="1" dirty="0">
                <a:solidFill>
                  <a:schemeClr val="tx2"/>
                </a:solidFill>
              </a:rPr>
              <a:t>Вследствие на </a:t>
            </a:r>
            <a:r>
              <a:rPr lang="ru-RU" i="1" dirty="0" err="1">
                <a:solidFill>
                  <a:schemeClr val="tx2"/>
                </a:solidFill>
              </a:rPr>
              <a:t>трансцендентността</a:t>
            </a:r>
            <a:r>
              <a:rPr lang="ru-RU" i="1" dirty="0">
                <a:solidFill>
                  <a:schemeClr val="tx2"/>
                </a:solidFill>
              </a:rPr>
              <a:t> π не е </a:t>
            </a:r>
            <a:r>
              <a:rPr lang="ru-RU" i="1" dirty="0" err="1">
                <a:solidFill>
                  <a:schemeClr val="tx2"/>
                </a:solidFill>
              </a:rPr>
              <a:t>построимо</a:t>
            </a:r>
            <a:r>
              <a:rPr lang="ru-RU" i="1" dirty="0">
                <a:solidFill>
                  <a:schemeClr val="tx2"/>
                </a:solidFill>
              </a:rPr>
              <a:t> число. От </a:t>
            </a:r>
            <a:r>
              <a:rPr lang="ru-RU" i="1" dirty="0" err="1">
                <a:solidFill>
                  <a:schemeClr val="tx2"/>
                </a:solidFill>
              </a:rPr>
              <a:t>изискването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координатите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всички</a:t>
            </a:r>
            <a:r>
              <a:rPr lang="ru-RU" i="1" dirty="0">
                <a:solidFill>
                  <a:schemeClr val="tx2"/>
                </a:solidFill>
              </a:rPr>
              <a:t> точки, </a:t>
            </a:r>
            <a:r>
              <a:rPr lang="ru-RU" i="1" dirty="0" err="1">
                <a:solidFill>
                  <a:schemeClr val="tx2"/>
                </a:solidFill>
              </a:rPr>
              <a:t>които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могат</a:t>
            </a:r>
            <a:r>
              <a:rPr lang="ru-RU" i="1" dirty="0">
                <a:solidFill>
                  <a:schemeClr val="tx2"/>
                </a:solidFill>
              </a:rPr>
              <a:t> да се построят с линия и </a:t>
            </a:r>
            <a:r>
              <a:rPr lang="ru-RU" i="1" dirty="0" err="1">
                <a:solidFill>
                  <a:schemeClr val="tx2"/>
                </a:solidFill>
              </a:rPr>
              <a:t>пергел</a:t>
            </a:r>
            <a:r>
              <a:rPr lang="ru-RU" i="1" dirty="0">
                <a:solidFill>
                  <a:schemeClr val="tx2"/>
                </a:solidFill>
              </a:rPr>
              <a:t>, да </a:t>
            </a:r>
            <a:r>
              <a:rPr lang="ru-RU" i="1" dirty="0" err="1">
                <a:solidFill>
                  <a:schemeClr val="tx2"/>
                </a:solidFill>
              </a:rPr>
              <a:t>са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построими</a:t>
            </a:r>
            <a:r>
              <a:rPr lang="ru-RU" i="1" dirty="0">
                <a:solidFill>
                  <a:schemeClr val="tx2"/>
                </a:solidFill>
              </a:rPr>
              <a:t> числа, </a:t>
            </a:r>
            <a:r>
              <a:rPr lang="ru-RU" i="1" dirty="0" err="1">
                <a:solidFill>
                  <a:schemeClr val="tx2"/>
                </a:solidFill>
              </a:rPr>
              <a:t>следва</a:t>
            </a:r>
            <a:r>
              <a:rPr lang="ru-RU" i="1" dirty="0">
                <a:solidFill>
                  <a:schemeClr val="tx2"/>
                </a:solidFill>
              </a:rPr>
              <a:t> </a:t>
            </a:r>
            <a:r>
              <a:rPr lang="ru-RU" i="1" dirty="0" err="1">
                <a:solidFill>
                  <a:schemeClr val="tx2"/>
                </a:solidFill>
              </a:rPr>
              <a:t>нерешимостта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задачата</a:t>
            </a:r>
            <a:r>
              <a:rPr lang="ru-RU" i="1" dirty="0">
                <a:solidFill>
                  <a:schemeClr val="tx2"/>
                </a:solidFill>
              </a:rPr>
              <a:t> за </a:t>
            </a:r>
            <a:r>
              <a:rPr lang="ru-RU" i="1" dirty="0" err="1">
                <a:solidFill>
                  <a:schemeClr val="tx2"/>
                </a:solidFill>
              </a:rPr>
              <a:t>квадратурата</a:t>
            </a:r>
            <a:r>
              <a:rPr lang="ru-RU" i="1" dirty="0">
                <a:solidFill>
                  <a:schemeClr val="tx2"/>
                </a:solidFill>
              </a:rPr>
              <a:t> на </a:t>
            </a:r>
            <a:r>
              <a:rPr lang="ru-RU" i="1" dirty="0" err="1">
                <a:solidFill>
                  <a:schemeClr val="tx2"/>
                </a:solidFill>
              </a:rPr>
              <a:t>кръга</a:t>
            </a:r>
            <a:r>
              <a:rPr lang="ru-RU" i="1" dirty="0">
                <a:solidFill>
                  <a:schemeClr val="tx2"/>
                </a:solidFill>
              </a:rPr>
              <a:t> (</a:t>
            </a:r>
            <a:r>
              <a:rPr lang="ru-RU" i="1" dirty="0" err="1">
                <a:solidFill>
                  <a:schemeClr val="tx2"/>
                </a:solidFill>
              </a:rPr>
              <a:t>построяване</a:t>
            </a:r>
            <a:r>
              <a:rPr lang="ru-RU" i="1" dirty="0">
                <a:solidFill>
                  <a:schemeClr val="tx2"/>
                </a:solidFill>
              </a:rPr>
              <a:t> с линия и </a:t>
            </a:r>
            <a:r>
              <a:rPr lang="ru-RU" i="1" dirty="0" err="1">
                <a:solidFill>
                  <a:schemeClr val="tx2"/>
                </a:solidFill>
              </a:rPr>
              <a:t>пергел</a:t>
            </a:r>
            <a:r>
              <a:rPr lang="ru-RU" i="1" dirty="0">
                <a:solidFill>
                  <a:schemeClr val="tx2"/>
                </a:solidFill>
              </a:rPr>
              <a:t> на квадрат с лице, равно на </a:t>
            </a:r>
            <a:r>
              <a:rPr lang="ru-RU" i="1" dirty="0" err="1">
                <a:solidFill>
                  <a:schemeClr val="tx2"/>
                </a:solidFill>
              </a:rPr>
              <a:t>лицето</a:t>
            </a:r>
            <a:r>
              <a:rPr lang="ru-RU" i="1" dirty="0">
                <a:solidFill>
                  <a:schemeClr val="tx2"/>
                </a:solidFill>
              </a:rPr>
              <a:t> на даден </a:t>
            </a:r>
            <a:r>
              <a:rPr lang="ru-RU" i="1" dirty="0" err="1">
                <a:solidFill>
                  <a:schemeClr val="tx2"/>
                </a:solidFill>
              </a:rPr>
              <a:t>кръг</a:t>
            </a:r>
            <a:r>
              <a:rPr lang="ru-RU" i="1" dirty="0">
                <a:solidFill>
                  <a:schemeClr val="tx2"/>
                </a:solidFill>
              </a:rPr>
              <a:t>).</a:t>
            </a:r>
            <a:endParaRPr lang="bg-BG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149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19442" y="685800"/>
            <a:ext cx="10018713" cy="1752599"/>
          </a:xfrm>
        </p:spPr>
        <p:txBody>
          <a:bodyPr/>
          <a:lstStyle/>
          <a:p>
            <a:r>
              <a:rPr lang="bg-BG" i="1" dirty="0" smtClean="0">
                <a:solidFill>
                  <a:schemeClr val="tx2"/>
                </a:solidFill>
              </a:rPr>
              <a:t>Използвана </a:t>
            </a:r>
            <a:r>
              <a:rPr lang="bg-BG" i="1" dirty="0" smtClean="0">
                <a:solidFill>
                  <a:schemeClr val="tx2"/>
                </a:solidFill>
              </a:rPr>
              <a:t>литература:</a:t>
            </a:r>
            <a:endParaRPr lang="bg-BG" i="1" dirty="0">
              <a:solidFill>
                <a:schemeClr val="tx2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330027" y="3267891"/>
            <a:ext cx="6797541" cy="1029790"/>
          </a:xfrm>
        </p:spPr>
        <p:txBody>
          <a:bodyPr/>
          <a:lstStyle/>
          <a:p>
            <a:pPr algn="ctr"/>
            <a:r>
              <a:rPr lang="en-US" i="1" dirty="0">
                <a:solidFill>
                  <a:schemeClr val="tx2"/>
                </a:solidFill>
              </a:rPr>
              <a:t>https://bg.wikipedia.org/wiki/%D0%9F%D0%B8</a:t>
            </a:r>
            <a:endParaRPr lang="bg-BG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92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130231" y="2614748"/>
            <a:ext cx="7398433" cy="17743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000" i="1" dirty="0" smtClean="0">
                <a:solidFill>
                  <a:schemeClr val="tx2"/>
                </a:solidFill>
              </a:rPr>
              <a:t>Благодаря </a:t>
            </a:r>
            <a:r>
              <a:rPr lang="bg-BG" sz="4000" i="1" dirty="0" smtClean="0">
                <a:solidFill>
                  <a:schemeClr val="tx2"/>
                </a:solidFill>
              </a:rPr>
              <a:t>за вниманието!</a:t>
            </a:r>
            <a:endParaRPr lang="bg-BG" sz="40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93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акс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ара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Паралакс</Template>
  <TotalTime>40</TotalTime>
  <Words>451</Words>
  <Application>Microsoft Office PowerPoint</Application>
  <PresentationFormat>Широк екран</PresentationFormat>
  <Paragraphs>20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6" baseType="lpstr">
      <vt:lpstr>Arial</vt:lpstr>
      <vt:lpstr>Corbel</vt:lpstr>
      <vt:lpstr>Паралакс</vt:lpstr>
      <vt:lpstr>Числото π </vt:lpstr>
      <vt:lpstr>Презентация на PowerPoint</vt:lpstr>
      <vt:lpstr>Числова стойност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Особености</vt:lpstr>
      <vt:lpstr>Презентация на PowerPoint</vt:lpstr>
      <vt:lpstr>Използвана литература: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Числото π</dc:title>
  <dc:creator>User</dc:creator>
  <cp:lastModifiedBy>Lenovo</cp:lastModifiedBy>
  <cp:revision>5</cp:revision>
  <dcterms:created xsi:type="dcterms:W3CDTF">2021-03-10T15:08:06Z</dcterms:created>
  <dcterms:modified xsi:type="dcterms:W3CDTF">2021-03-12T15:15:37Z</dcterms:modified>
</cp:coreProperties>
</file>